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08" r:id="rId2"/>
    <p:sldId id="30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E4BCC80-6BAA-4D2C-B9CD-E8876D5516B2}">
          <p14:sldIdLst>
            <p14:sldId id="308"/>
            <p14:sldId id="307"/>
          </p14:sldIdLst>
        </p14:section>
      </p14:sectionLst>
    </p:ex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E9F1F5"/>
    <a:srgbClr val="6699FF"/>
    <a:srgbClr val="3366FF"/>
    <a:srgbClr val="2121FF"/>
    <a:srgbClr val="48ACC6"/>
    <a:srgbClr val="3737FF"/>
    <a:srgbClr val="460000"/>
    <a:srgbClr val="D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02" autoAdjust="0"/>
    <p:restoredTop sz="94118" autoAdjust="0"/>
  </p:normalViewPr>
  <p:slideViewPr>
    <p:cSldViewPr>
      <p:cViewPr>
        <p:scale>
          <a:sx n="100" d="100"/>
          <a:sy n="100" d="100"/>
        </p:scale>
        <p:origin x="1530" y="72"/>
      </p:cViewPr>
      <p:guideLst>
        <p:guide orient="horz" pos="3120"/>
        <p:guide pos="2160"/>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3316"/>
          </a:xfrm>
          <a:prstGeom prst="rect">
            <a:avLst/>
          </a:prstGeom>
        </p:spPr>
        <p:txBody>
          <a:bodyPr vert="horz" lIns="94843" tIns="47421" rIns="94843" bIns="4742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3316"/>
          </a:xfrm>
          <a:prstGeom prst="rect">
            <a:avLst/>
          </a:prstGeom>
        </p:spPr>
        <p:txBody>
          <a:bodyPr vert="horz" lIns="94843" tIns="47421" rIns="94843" bIns="47421" rtlCol="0"/>
          <a:lstStyle>
            <a:lvl1pPr algn="r">
              <a:defRPr sz="1200"/>
            </a:lvl1pPr>
          </a:lstStyle>
          <a:p>
            <a:fld id="{D38BDBED-35FC-466A-BEB1-50A8E041C446}"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2087563" y="741363"/>
            <a:ext cx="2560637" cy="3698875"/>
          </a:xfrm>
          <a:prstGeom prst="rect">
            <a:avLst/>
          </a:prstGeom>
          <a:noFill/>
          <a:ln w="12700">
            <a:solidFill>
              <a:prstClr val="black"/>
            </a:solidFill>
          </a:ln>
        </p:spPr>
        <p:txBody>
          <a:bodyPr vert="horz" lIns="94843" tIns="47421" rIns="94843" bIns="47421"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4843" tIns="47421" rIns="94843" bIns="474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5"/>
            <a:ext cx="2918830" cy="493316"/>
          </a:xfrm>
          <a:prstGeom prst="rect">
            <a:avLst/>
          </a:prstGeom>
        </p:spPr>
        <p:txBody>
          <a:bodyPr vert="horz" lIns="94843" tIns="47421" rIns="94843" bIns="474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0" cy="493316"/>
          </a:xfrm>
          <a:prstGeom prst="rect">
            <a:avLst/>
          </a:prstGeom>
        </p:spPr>
        <p:txBody>
          <a:bodyPr vert="horz" lIns="94843" tIns="47421" rIns="94843" bIns="47421" rtlCol="0" anchor="b"/>
          <a:lstStyle>
            <a:lvl1pPr algn="r">
              <a:defRPr sz="1200"/>
            </a:lvl1pPr>
          </a:lstStyle>
          <a:p>
            <a:fld id="{851646A8-854C-47A1-ABEC-6A0E99826B67}" type="slidenum">
              <a:rPr kumimoji="1" lang="ja-JP" altLang="en-US" smtClean="0"/>
              <a:t>‹#›</a:t>
            </a:fld>
            <a:endParaRPr kumimoji="1" lang="ja-JP" altLang="en-US"/>
          </a:p>
        </p:txBody>
      </p:sp>
    </p:spTree>
    <p:extLst>
      <p:ext uri="{BB962C8B-B14F-4D97-AF65-F5344CB8AC3E}">
        <p14:creationId xmlns:p14="http://schemas.microsoft.com/office/powerpoint/2010/main" val="703525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1646A8-854C-47A1-ABEC-6A0E99826B67}" type="slidenum">
              <a:rPr kumimoji="1" lang="ja-JP" altLang="en-US" smtClean="0"/>
              <a:t>1</a:t>
            </a:fld>
            <a:endParaRPr kumimoji="1" lang="ja-JP" altLang="en-US"/>
          </a:p>
        </p:txBody>
      </p:sp>
    </p:spTree>
    <p:extLst>
      <p:ext uri="{BB962C8B-B14F-4D97-AF65-F5344CB8AC3E}">
        <p14:creationId xmlns:p14="http://schemas.microsoft.com/office/powerpoint/2010/main" val="176045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278632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111511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186657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2971604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136134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481134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78304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6946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846890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35173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0950E-94DE-44D4-B19A-EC8D626BB86A}"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11568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120950E-94DE-44D4-B19A-EC8D626BB86A}" type="datetimeFigureOut">
              <a:rPr kumimoji="1" lang="ja-JP" altLang="en-US" smtClean="0"/>
              <a:t>2024/11/21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DE03F63-4792-4007-8936-B05E145E0893}" type="slidenum">
              <a:rPr kumimoji="1" lang="ja-JP" altLang="en-US" smtClean="0"/>
              <a:t>‹#›</a:t>
            </a:fld>
            <a:endParaRPr kumimoji="1" lang="ja-JP" altLang="en-US"/>
          </a:p>
        </p:txBody>
      </p:sp>
    </p:spTree>
    <p:extLst>
      <p:ext uri="{BB962C8B-B14F-4D97-AF65-F5344CB8AC3E}">
        <p14:creationId xmlns:p14="http://schemas.microsoft.com/office/powerpoint/2010/main" val="761804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huoko-step.jp/"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p:cNvSpPr txBox="1"/>
          <p:nvPr/>
        </p:nvSpPr>
        <p:spPr>
          <a:xfrm>
            <a:off x="4510658" y="43209"/>
            <a:ext cx="2338164" cy="246221"/>
          </a:xfrm>
          <a:prstGeom prst="rect">
            <a:avLst/>
          </a:prstGeom>
          <a:noFill/>
        </p:spPr>
        <p:txBody>
          <a:bodyPr wrap="square" rtlCol="0">
            <a:spAutoFit/>
          </a:bodyPr>
          <a:lstStyle/>
          <a:p>
            <a:r>
              <a:rPr lang="ja-JP" altLang="en-US" sz="1000" dirty="0">
                <a:latin typeface="HGPｺﾞｼｯｸM" pitchFamily="50" charset="-128"/>
                <a:ea typeface="HGPｺﾞｼｯｸM" pitchFamily="50" charset="-128"/>
              </a:rPr>
              <a:t>２０２４年度　中央工学校 生涯学習事業</a:t>
            </a:r>
          </a:p>
        </p:txBody>
      </p:sp>
      <p:sp>
        <p:nvSpPr>
          <p:cNvPr id="37" name="テキスト ボックス 36"/>
          <p:cNvSpPr txBox="1"/>
          <p:nvPr/>
        </p:nvSpPr>
        <p:spPr>
          <a:xfrm>
            <a:off x="-10649" y="8592016"/>
            <a:ext cx="6868649" cy="984885"/>
          </a:xfrm>
          <a:prstGeom prst="rect">
            <a:avLst/>
          </a:prstGeom>
          <a:noFill/>
        </p:spPr>
        <p:txBody>
          <a:bodyPr wrap="square" rtlCol="0" anchor="ctr">
            <a:spAutoFit/>
          </a:bodyPr>
          <a:lstStyle/>
          <a:p>
            <a:pPr algn="ctr" fontAlgn="b"/>
            <a:r>
              <a:rPr lang="en-US" altLang="ja-JP" sz="1400" b="1" dirty="0">
                <a:solidFill>
                  <a:srgbClr val="7030A0"/>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a:t>
            </a:r>
            <a:r>
              <a:rPr lang="ja-JP" altLang="ja-JP" sz="1400" b="1" dirty="0">
                <a:solidFill>
                  <a:srgbClr val="7030A0"/>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お問い合せ</a:t>
            </a:r>
            <a:r>
              <a:rPr lang="en-US" altLang="ja-JP" sz="1400" b="1" dirty="0">
                <a:solidFill>
                  <a:srgbClr val="7030A0"/>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a:t>
            </a:r>
          </a:p>
          <a:p>
            <a:pPr algn="ctr" fontAlgn="ctr">
              <a:lnSpc>
                <a:spcPct val="150000"/>
              </a:lnSpc>
            </a:pPr>
            <a:r>
              <a:rPr lang="ja-JP" altLang="ja-JP" sz="1100" dirty="0">
                <a:solidFill>
                  <a:srgbClr val="7030A0"/>
                </a:solidFill>
                <a:latin typeface="HGPｺﾞｼｯｸM" panose="020B0600000000000000" pitchFamily="50" charset="-128"/>
                <a:ea typeface="HGPｺﾞｼｯｸM" panose="020B0600000000000000" pitchFamily="50" charset="-128"/>
              </a:rPr>
              <a:t>中央工学校</a:t>
            </a:r>
            <a:r>
              <a:rPr lang="en-US" altLang="ja-JP" sz="1100" dirty="0">
                <a:solidFill>
                  <a:srgbClr val="7030A0"/>
                </a:solidFill>
                <a:latin typeface="HGPｺﾞｼｯｸM" panose="020B0600000000000000" pitchFamily="50" charset="-128"/>
                <a:ea typeface="HGPｺﾞｼｯｸM" panose="020B0600000000000000" pitchFamily="50" charset="-128"/>
              </a:rPr>
              <a:t> </a:t>
            </a:r>
            <a:r>
              <a:rPr lang="ja-JP" altLang="en-US" sz="1100" dirty="0">
                <a:solidFill>
                  <a:srgbClr val="7030A0"/>
                </a:solidFill>
                <a:latin typeface="HGPｺﾞｼｯｸM" panose="020B0600000000000000" pitchFamily="50" charset="-128"/>
                <a:ea typeface="HGPｺﾞｼｯｸM" panose="020B0600000000000000" pitchFamily="50" charset="-128"/>
              </a:rPr>
              <a:t>教務課 ＳＴＥＰ事務室（２１号館２階） </a:t>
            </a:r>
            <a:r>
              <a:rPr lang="ja-JP" altLang="ja-JP" sz="1100" dirty="0">
                <a:solidFill>
                  <a:srgbClr val="7030A0"/>
                </a:solidFill>
                <a:latin typeface="HGPｺﾞｼｯｸM" panose="020B0600000000000000" pitchFamily="50" charset="-128"/>
                <a:ea typeface="HGPｺﾞｼｯｸM" panose="020B0600000000000000" pitchFamily="50" charset="-128"/>
              </a:rPr>
              <a:t>担当：</a:t>
            </a:r>
            <a:r>
              <a:rPr lang="ja-JP" altLang="en-US" sz="1100" dirty="0">
                <a:solidFill>
                  <a:srgbClr val="7030A0"/>
                </a:solidFill>
                <a:latin typeface="HGPｺﾞｼｯｸM" panose="020B0600000000000000" pitchFamily="50" charset="-128"/>
                <a:ea typeface="HGPｺﾞｼｯｸM" panose="020B0600000000000000" pitchFamily="50" charset="-128"/>
              </a:rPr>
              <a:t>島田</a:t>
            </a:r>
            <a:endParaRPr lang="en-US" altLang="ja-JP" sz="1100" dirty="0">
              <a:solidFill>
                <a:srgbClr val="7030A0"/>
              </a:solidFill>
              <a:latin typeface="HGPｺﾞｼｯｸM" panose="020B0600000000000000" pitchFamily="50" charset="-128"/>
              <a:ea typeface="HGPｺﾞｼｯｸM" panose="020B0600000000000000" pitchFamily="50" charset="-128"/>
            </a:endParaRPr>
          </a:p>
          <a:p>
            <a:pPr algn="ctr" fontAlgn="ctr">
              <a:lnSpc>
                <a:spcPct val="150000"/>
              </a:lnSpc>
            </a:pPr>
            <a:r>
              <a:rPr lang="ja-JP" altLang="en-US" sz="1100" dirty="0">
                <a:solidFill>
                  <a:srgbClr val="7030A0"/>
                </a:solidFill>
                <a:latin typeface="HGPｺﾞｼｯｸM" panose="020B0600000000000000" pitchFamily="50" charset="-128"/>
                <a:ea typeface="HGPｺﾞｼｯｸM" panose="020B0600000000000000" pitchFamily="50" charset="-128"/>
              </a:rPr>
              <a:t>ＴＥＬ：０３</a:t>
            </a:r>
            <a:r>
              <a:rPr lang="en-US" altLang="ja-JP" sz="1100" dirty="0">
                <a:solidFill>
                  <a:srgbClr val="7030A0"/>
                </a:solidFill>
                <a:latin typeface="HGPｺﾞｼｯｸM" panose="020B0600000000000000" pitchFamily="50" charset="-128"/>
                <a:ea typeface="HGPｺﾞｼｯｸM" panose="020B0600000000000000" pitchFamily="50" charset="-128"/>
              </a:rPr>
              <a:t>-</a:t>
            </a:r>
            <a:r>
              <a:rPr lang="ja-JP" altLang="en-US" sz="1100" dirty="0">
                <a:solidFill>
                  <a:srgbClr val="7030A0"/>
                </a:solidFill>
                <a:latin typeface="HGPｺﾞｼｯｸM" panose="020B0600000000000000" pitchFamily="50" charset="-128"/>
                <a:ea typeface="HGPｺﾞｼｯｸM" panose="020B0600000000000000" pitchFamily="50" charset="-128"/>
              </a:rPr>
              <a:t>３９０６</a:t>
            </a:r>
            <a:r>
              <a:rPr lang="en-US" altLang="ja-JP" sz="1100" dirty="0">
                <a:solidFill>
                  <a:srgbClr val="7030A0"/>
                </a:solidFill>
                <a:latin typeface="HGPｺﾞｼｯｸM" panose="020B0600000000000000" pitchFamily="50" charset="-128"/>
                <a:ea typeface="HGPｺﾞｼｯｸM" panose="020B0600000000000000" pitchFamily="50" charset="-128"/>
              </a:rPr>
              <a:t>-</a:t>
            </a:r>
            <a:r>
              <a:rPr lang="ja-JP" altLang="en-US" sz="1100" dirty="0">
                <a:solidFill>
                  <a:srgbClr val="7030A0"/>
                </a:solidFill>
                <a:latin typeface="HGPｺﾞｼｯｸM" panose="020B0600000000000000" pitchFamily="50" charset="-128"/>
                <a:ea typeface="HGPｺﾞｼｯｸM" panose="020B0600000000000000" pitchFamily="50" charset="-128"/>
              </a:rPr>
              <a:t>９５４２　　ＦＡＸ：０３</a:t>
            </a:r>
            <a:r>
              <a:rPr lang="en-US" altLang="ja-JP" sz="1100" dirty="0">
                <a:solidFill>
                  <a:srgbClr val="7030A0"/>
                </a:solidFill>
                <a:latin typeface="HGPｺﾞｼｯｸM" panose="020B0600000000000000" pitchFamily="50" charset="-128"/>
                <a:ea typeface="HGPｺﾞｼｯｸM" panose="020B0600000000000000" pitchFamily="50" charset="-128"/>
              </a:rPr>
              <a:t>-</a:t>
            </a:r>
            <a:r>
              <a:rPr lang="ja-JP" altLang="en-US" sz="1100" dirty="0">
                <a:solidFill>
                  <a:srgbClr val="7030A0"/>
                </a:solidFill>
                <a:latin typeface="HGPｺﾞｼｯｸM" panose="020B0600000000000000" pitchFamily="50" charset="-128"/>
                <a:ea typeface="HGPｺﾞｼｯｸM" panose="020B0600000000000000" pitchFamily="50" charset="-128"/>
              </a:rPr>
              <a:t>３９０６</a:t>
            </a:r>
            <a:r>
              <a:rPr lang="en-US" altLang="ja-JP" sz="1100" dirty="0">
                <a:solidFill>
                  <a:srgbClr val="7030A0"/>
                </a:solidFill>
                <a:latin typeface="HGPｺﾞｼｯｸM" panose="020B0600000000000000" pitchFamily="50" charset="-128"/>
                <a:ea typeface="HGPｺﾞｼｯｸM" panose="020B0600000000000000" pitchFamily="50" charset="-128"/>
              </a:rPr>
              <a:t>-</a:t>
            </a:r>
            <a:r>
              <a:rPr lang="ja-JP" altLang="en-US" sz="1100" dirty="0">
                <a:solidFill>
                  <a:srgbClr val="7030A0"/>
                </a:solidFill>
                <a:latin typeface="HGPｺﾞｼｯｸM" panose="020B0600000000000000" pitchFamily="50" charset="-128"/>
                <a:ea typeface="HGPｺﾞｼｯｸM" panose="020B0600000000000000" pitchFamily="50" charset="-128"/>
              </a:rPr>
              <a:t>９２９７</a:t>
            </a:r>
            <a:endParaRPr lang="en-US" altLang="ja-JP" sz="1100" dirty="0">
              <a:solidFill>
                <a:srgbClr val="7030A0"/>
              </a:solidFill>
              <a:latin typeface="HGPｺﾞｼｯｸM" panose="020B0600000000000000" pitchFamily="50" charset="-128"/>
              <a:ea typeface="HGPｺﾞｼｯｸM" panose="020B0600000000000000" pitchFamily="50" charset="-128"/>
            </a:endParaRPr>
          </a:p>
          <a:p>
            <a:pPr algn="ctr" fontAlgn="t"/>
            <a:r>
              <a:rPr lang="ja-JP" altLang="ja-JP" sz="1100" dirty="0">
                <a:solidFill>
                  <a:srgbClr val="7030A0"/>
                </a:solidFill>
                <a:latin typeface="HGPｺﾞｼｯｸM" panose="020B0600000000000000" pitchFamily="50" charset="-128"/>
                <a:ea typeface="HGPｺﾞｼｯｸM" panose="020B0600000000000000" pitchFamily="50" charset="-128"/>
              </a:rPr>
              <a:t>ＵＲＬ　</a:t>
            </a:r>
            <a:r>
              <a:rPr lang="en-US" altLang="ja-JP" sz="1100" dirty="0">
                <a:solidFill>
                  <a:srgbClr val="7030A0"/>
                </a:solidFill>
                <a:latin typeface="HGPｺﾞｼｯｸM" panose="020B0600000000000000" pitchFamily="50" charset="-128"/>
                <a:ea typeface="HGPｺﾞｼｯｸM" panose="020B0600000000000000" pitchFamily="50" charset="-128"/>
              </a:rPr>
              <a:t>http://chuoko-step.jp/</a:t>
            </a:r>
            <a:endParaRPr lang="en-US" altLang="ja-JP" sz="800" dirty="0">
              <a:solidFill>
                <a:srgbClr val="7030A0"/>
              </a:solidFill>
              <a:latin typeface="HGPｺﾞｼｯｸM" panose="020B0600000000000000" pitchFamily="50" charset="-128"/>
              <a:ea typeface="HGPｺﾞｼｯｸM" panose="020B0600000000000000" pitchFamily="50" charset="-128"/>
            </a:endParaRPr>
          </a:p>
        </p:txBody>
      </p:sp>
      <p:sp>
        <p:nvSpPr>
          <p:cNvPr id="34" name="テキスト ボックス 33"/>
          <p:cNvSpPr txBox="1"/>
          <p:nvPr/>
        </p:nvSpPr>
        <p:spPr>
          <a:xfrm>
            <a:off x="0" y="283546"/>
            <a:ext cx="6858000" cy="2160000"/>
          </a:xfrm>
          <a:prstGeom prst="rect">
            <a:avLst/>
          </a:prstGeom>
          <a:gradFill flip="none" rotWithShape="1">
            <a:gsLst>
              <a:gs pos="0">
                <a:srgbClr val="5E9EFF"/>
              </a:gs>
              <a:gs pos="39999">
                <a:srgbClr val="85C2FF"/>
              </a:gs>
              <a:gs pos="70000">
                <a:srgbClr val="C4D6EB"/>
              </a:gs>
              <a:gs pos="100000">
                <a:srgbClr val="FFEBFA"/>
              </a:gs>
            </a:gsLst>
            <a:lin ang="18900000" scaled="0"/>
            <a:tileRect/>
          </a:gradFill>
          <a:ln w="38100" cap="rnd">
            <a:noFill/>
          </a:ln>
        </p:spPr>
        <p:txBody>
          <a:bodyPr wrap="square" rtlCol="0">
            <a:spAutoFit/>
          </a:bodyPr>
          <a:lstStyle/>
          <a:p>
            <a:pPr indent="180975"/>
            <a:r>
              <a:rPr lang="ja-JP" altLang="en-US" sz="60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rPr>
              <a:t>技能検定３級</a:t>
            </a:r>
            <a:endParaRPr lang="en-US" altLang="ja-JP" sz="60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endParaRPr>
          </a:p>
          <a:p>
            <a:pPr indent="266700"/>
            <a:r>
              <a:rPr lang="ja-JP" altLang="en-US" sz="28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rPr>
              <a:t>機械・プラント製図（機械製図ＣＡＤ作業）</a:t>
            </a:r>
            <a:r>
              <a:rPr lang="ja-JP" altLang="en-US" sz="32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rPr>
              <a:t>　</a:t>
            </a:r>
            <a:endParaRPr lang="en-US" altLang="ja-JP" sz="32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endParaRPr>
          </a:p>
          <a:p>
            <a:pPr indent="3495675" algn="just">
              <a:lnSpc>
                <a:spcPts val="4000"/>
              </a:lnSpc>
            </a:pPr>
            <a:r>
              <a:rPr lang="ja-JP" altLang="en-US" sz="4000" b="1" dirty="0">
                <a:ln>
                  <a:solidFill>
                    <a:schemeClr val="bg1"/>
                  </a:solidFill>
                </a:ln>
                <a:solidFill>
                  <a:srgbClr val="006699"/>
                </a:solidFill>
                <a:effectLst>
                  <a:glow rad="127000">
                    <a:schemeClr val="bg1">
                      <a:alpha val="90000"/>
                    </a:schemeClr>
                  </a:glow>
                </a:effectLst>
                <a:latin typeface="HGP創英角ｺﾞｼｯｸUB" pitchFamily="50" charset="-128"/>
                <a:ea typeface="HGP創英角ｺﾞｼｯｸUB" pitchFamily="50" charset="-128"/>
              </a:rPr>
              <a:t> </a:t>
            </a:r>
            <a:r>
              <a:rPr lang="ja-JP" altLang="en-US" sz="280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rPr>
              <a:t>模擬試験講習会</a:t>
            </a:r>
            <a:endParaRPr lang="en-US" altLang="ja-JP" sz="1050" b="1" dirty="0">
              <a:ln>
                <a:solidFill>
                  <a:schemeClr val="bg1"/>
                </a:solidFill>
              </a:ln>
              <a:solidFill>
                <a:srgbClr val="006699"/>
              </a:solidFill>
              <a:effectLst>
                <a:glow rad="127000">
                  <a:schemeClr val="bg1">
                    <a:alpha val="90000"/>
                  </a:schemeClr>
                </a:glow>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
        <p:nvSpPr>
          <p:cNvPr id="42" name="テキスト ボックス 41"/>
          <p:cNvSpPr txBox="1"/>
          <p:nvPr/>
        </p:nvSpPr>
        <p:spPr>
          <a:xfrm>
            <a:off x="4802809" y="921173"/>
            <a:ext cx="1717511" cy="338554"/>
          </a:xfrm>
          <a:prstGeom prst="rect">
            <a:avLst/>
          </a:prstGeom>
          <a:noFill/>
        </p:spPr>
        <p:txBody>
          <a:bodyPr wrap="square" rtlCol="0">
            <a:spAutoFit/>
          </a:bodyPr>
          <a:lstStyle/>
          <a:p>
            <a:r>
              <a:rPr lang="ja-JP" altLang="en-US" sz="1600" dirty="0">
                <a:solidFill>
                  <a:srgbClr val="006699"/>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令和６年度 後期</a:t>
            </a:r>
          </a:p>
        </p:txBody>
      </p:sp>
      <p:graphicFrame>
        <p:nvGraphicFramePr>
          <p:cNvPr id="25" name="表 24">
            <a:extLst>
              <a:ext uri="{FF2B5EF4-FFF2-40B4-BE49-F238E27FC236}">
                <a16:creationId xmlns:a16="http://schemas.microsoft.com/office/drawing/2014/main" id="{60F0AA32-B55B-4A9A-B872-5998E948F452}"/>
              </a:ext>
            </a:extLst>
          </p:cNvPr>
          <p:cNvGraphicFramePr>
            <a:graphicFrameLocks noGrp="1"/>
          </p:cNvGraphicFramePr>
          <p:nvPr>
            <p:extLst>
              <p:ext uri="{D42A27DB-BD31-4B8C-83A1-F6EECF244321}">
                <p14:modId xmlns:p14="http://schemas.microsoft.com/office/powerpoint/2010/main" val="798777697"/>
              </p:ext>
            </p:extLst>
          </p:nvPr>
        </p:nvGraphicFramePr>
        <p:xfrm>
          <a:off x="-19827" y="2582446"/>
          <a:ext cx="6868649" cy="1358519"/>
        </p:xfrm>
        <a:graphic>
          <a:graphicData uri="http://schemas.openxmlformats.org/drawingml/2006/table">
            <a:tbl>
              <a:tblPr firstRow="1" bandRow="1">
                <a:tableStyleId>{3B4B98B0-60AC-42C2-AFA5-B58CD77FA1E5}</a:tableStyleId>
              </a:tblPr>
              <a:tblGrid>
                <a:gridCol w="6868649">
                  <a:extLst>
                    <a:ext uri="{9D8B030D-6E8A-4147-A177-3AD203B41FA5}">
                      <a16:colId xmlns:a16="http://schemas.microsoft.com/office/drawing/2014/main" val="20000"/>
                    </a:ext>
                  </a:extLst>
                </a:gridCol>
              </a:tblGrid>
              <a:tr h="1133666">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u="sng" dirty="0">
                          <a:solidFill>
                            <a:schemeClr val="bg1"/>
                          </a:solidFill>
                          <a:effectLst>
                            <a:outerShdw blurRad="38100" dist="38100" dir="2700000" algn="tl">
                              <a:srgbClr val="000000">
                                <a:alpha val="43137"/>
                              </a:srgbClr>
                            </a:outerShdw>
                          </a:effectLst>
                          <a:highlight>
                            <a:srgbClr val="6699FF"/>
                          </a:highlight>
                          <a:latin typeface="HGPｺﾞｼｯｸM" pitchFamily="50" charset="-128"/>
                          <a:ea typeface="HGPｺﾞｼｯｸM" pitchFamily="50" charset="-128"/>
                        </a:rPr>
                        <a:t>技能検定とは</a:t>
                      </a:r>
                      <a:endParaRPr kumimoji="1" lang="en-US" altLang="ja-JP" sz="1200" b="1" u="sng" dirty="0">
                        <a:solidFill>
                          <a:schemeClr val="bg1"/>
                        </a:solidFill>
                        <a:effectLst>
                          <a:outerShdw blurRad="38100" dist="38100" dir="2700000" algn="tl">
                            <a:srgbClr val="000000">
                              <a:alpha val="43137"/>
                            </a:srgbClr>
                          </a:outerShdw>
                        </a:effectLst>
                        <a:highlight>
                          <a:srgbClr val="6699FF"/>
                        </a:highlight>
                        <a:latin typeface="HGPｺﾞｼｯｸM" pitchFamily="50" charset="-128"/>
                        <a:ea typeface="HGPｺﾞｼｯｸM" pitchFamily="50" charset="-128"/>
                      </a:endParaRPr>
                    </a:p>
                    <a:p>
                      <a:pPr marL="0" marR="0" indent="0" algn="l" defTabSz="914400" rtl="0" eaLnBrk="1" fontAlgn="auto" latinLnBrk="0" hangingPunct="1">
                        <a:lnSpc>
                          <a:spcPts val="1600"/>
                        </a:lnSpc>
                        <a:spcBef>
                          <a:spcPts val="600"/>
                        </a:spcBef>
                        <a:spcAft>
                          <a:spcPts val="0"/>
                        </a:spcAft>
                        <a:buClrTx/>
                        <a:buSzTx/>
                        <a:buFontTx/>
                        <a:buNone/>
                        <a:tabLst/>
                        <a:defRPr/>
                      </a:pPr>
                      <a:r>
                        <a:rPr kumimoji="1" lang="ja-JP" altLang="ja-JP" sz="1050" b="0" u="none" kern="1200" dirty="0">
                          <a:solidFill>
                            <a:schemeClr val="tx1"/>
                          </a:solidFill>
                          <a:latin typeface="HGPｺﾞｼｯｸM" pitchFamily="50" charset="-128"/>
                          <a:ea typeface="HGPｺﾞｼｯｸM" pitchFamily="50" charset="-128"/>
                          <a:cs typeface="+mn-cs"/>
                        </a:rPr>
                        <a:t>技能検定とは、働く人々の有する技能を一定の基準により検定し、国として証明する職業能力開発促進法に基づく「国家検定制度」です。</a:t>
                      </a:r>
                    </a:p>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ja-JP" sz="1050" b="0" u="none" kern="1200" dirty="0">
                          <a:solidFill>
                            <a:schemeClr val="tx1"/>
                          </a:solidFill>
                          <a:latin typeface="HGPｺﾞｼｯｸM" pitchFamily="50" charset="-128"/>
                          <a:ea typeface="HGPｺﾞｼｯｸM" pitchFamily="50" charset="-128"/>
                          <a:cs typeface="+mn-cs"/>
                        </a:rPr>
                        <a:t>検定職種ごとに、特級・</a:t>
                      </a:r>
                      <a:r>
                        <a:rPr kumimoji="1" lang="en-US" altLang="ja-JP" sz="1050" b="0" u="none" kern="1200" dirty="0">
                          <a:solidFill>
                            <a:schemeClr val="tx1"/>
                          </a:solidFill>
                          <a:latin typeface="HGPｺﾞｼｯｸM" pitchFamily="50" charset="-128"/>
                          <a:ea typeface="HGPｺﾞｼｯｸM" pitchFamily="50" charset="-128"/>
                          <a:cs typeface="+mn-cs"/>
                        </a:rPr>
                        <a:t>1</a:t>
                      </a:r>
                      <a:r>
                        <a:rPr kumimoji="1" lang="ja-JP" altLang="ja-JP" sz="1050" b="0" u="none" kern="1200" dirty="0">
                          <a:solidFill>
                            <a:schemeClr val="tx1"/>
                          </a:solidFill>
                          <a:latin typeface="HGPｺﾞｼｯｸM" pitchFamily="50" charset="-128"/>
                          <a:ea typeface="HGPｺﾞｼｯｸM" pitchFamily="50" charset="-128"/>
                          <a:cs typeface="+mn-cs"/>
                        </a:rPr>
                        <a:t>級・単一等級は厚生労働大臣、</a:t>
                      </a:r>
                      <a:r>
                        <a:rPr kumimoji="1" lang="en-US" altLang="ja-JP" sz="1050" b="0" u="none" kern="1200" dirty="0">
                          <a:solidFill>
                            <a:schemeClr val="tx1"/>
                          </a:solidFill>
                          <a:latin typeface="HGPｺﾞｼｯｸM" pitchFamily="50" charset="-128"/>
                          <a:ea typeface="HGPｺﾞｼｯｸM" pitchFamily="50" charset="-128"/>
                          <a:cs typeface="+mn-cs"/>
                        </a:rPr>
                        <a:t>2</a:t>
                      </a:r>
                      <a:r>
                        <a:rPr kumimoji="1" lang="ja-JP" altLang="ja-JP" sz="1050" b="0" u="none" kern="1200" dirty="0">
                          <a:solidFill>
                            <a:schemeClr val="tx1"/>
                          </a:solidFill>
                          <a:latin typeface="HGPｺﾞｼｯｸM" pitchFamily="50" charset="-128"/>
                          <a:ea typeface="HGPｺﾞｼｯｸM" pitchFamily="50" charset="-128"/>
                          <a:cs typeface="+mn-cs"/>
                        </a:rPr>
                        <a:t>級・</a:t>
                      </a:r>
                      <a:r>
                        <a:rPr kumimoji="1" lang="en-US" altLang="ja-JP" sz="1050" b="0" u="none" kern="1200" dirty="0">
                          <a:solidFill>
                            <a:schemeClr val="tx1"/>
                          </a:solidFill>
                          <a:latin typeface="HGPｺﾞｼｯｸM" pitchFamily="50" charset="-128"/>
                          <a:ea typeface="HGPｺﾞｼｯｸM" pitchFamily="50" charset="-128"/>
                          <a:cs typeface="+mn-cs"/>
                        </a:rPr>
                        <a:t>3</a:t>
                      </a:r>
                      <a:r>
                        <a:rPr kumimoji="1" lang="ja-JP" altLang="ja-JP" sz="1050" b="0" u="none" kern="1200" dirty="0">
                          <a:solidFill>
                            <a:schemeClr val="tx1"/>
                          </a:solidFill>
                          <a:latin typeface="HGPｺﾞｼｯｸM" pitchFamily="50" charset="-128"/>
                          <a:ea typeface="HGPｺﾞｼｯｸM" pitchFamily="50" charset="-128"/>
                          <a:cs typeface="+mn-cs"/>
                        </a:rPr>
                        <a:t>級は都道府県知事名の合格証書と技能検定章が厚生労働大臣から交付され、「技能士」と称することができます。</a:t>
                      </a:r>
                    </a:p>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ja-JP" sz="1050" b="0" u="none" kern="1200" dirty="0">
                          <a:solidFill>
                            <a:schemeClr val="tx1"/>
                          </a:solidFill>
                          <a:latin typeface="HGPｺﾞｼｯｸM" pitchFamily="50" charset="-128"/>
                          <a:ea typeface="HGPｺﾞｼｯｸM" pitchFamily="50" charset="-128"/>
                          <a:cs typeface="+mn-cs"/>
                        </a:rPr>
                        <a:t>この講習会は『</a:t>
                      </a:r>
                      <a:r>
                        <a:rPr kumimoji="1" lang="ja-JP" altLang="en-US" sz="1050" b="0" u="none" kern="1200" dirty="0">
                          <a:solidFill>
                            <a:schemeClr val="tx1"/>
                          </a:solidFill>
                          <a:latin typeface="HGPｺﾞｼｯｸM" pitchFamily="50" charset="-128"/>
                          <a:ea typeface="HGPｺﾞｼｯｸM" pitchFamily="50" charset="-128"/>
                          <a:cs typeface="+mn-cs"/>
                        </a:rPr>
                        <a:t>３</a:t>
                      </a:r>
                      <a:r>
                        <a:rPr kumimoji="1" lang="ja-JP" altLang="ja-JP" sz="1050" b="0" u="none" kern="1200" dirty="0">
                          <a:solidFill>
                            <a:schemeClr val="tx1"/>
                          </a:solidFill>
                          <a:latin typeface="HGPｺﾞｼｯｸM" pitchFamily="50" charset="-128"/>
                          <a:ea typeface="HGPｺﾞｼｯｸM" pitchFamily="50" charset="-128"/>
                          <a:cs typeface="+mn-cs"/>
                        </a:rPr>
                        <a:t>級 機械・プラント製図（機械製図</a:t>
                      </a:r>
                      <a:r>
                        <a:rPr kumimoji="1" lang="ja-JP" altLang="en-US" sz="1050" b="0" u="none" kern="1200" dirty="0">
                          <a:solidFill>
                            <a:schemeClr val="tx1"/>
                          </a:solidFill>
                          <a:latin typeface="HGPｺﾞｼｯｸM" pitchFamily="50" charset="-128"/>
                          <a:ea typeface="HGPｺﾞｼｯｸM" pitchFamily="50" charset="-128"/>
                          <a:cs typeface="+mn-cs"/>
                        </a:rPr>
                        <a:t>ＣＡＤ</a:t>
                      </a:r>
                      <a:r>
                        <a:rPr kumimoji="1" lang="ja-JP" altLang="ja-JP" sz="1050" b="0" u="none" kern="1200" dirty="0">
                          <a:solidFill>
                            <a:schemeClr val="tx1"/>
                          </a:solidFill>
                          <a:latin typeface="HGPｺﾞｼｯｸM" pitchFamily="50" charset="-128"/>
                          <a:ea typeface="HGPｺﾞｼｯｸM" pitchFamily="50" charset="-128"/>
                          <a:cs typeface="+mn-cs"/>
                        </a:rPr>
                        <a:t>作業）』</a:t>
                      </a:r>
                      <a:r>
                        <a:rPr kumimoji="1" lang="ja-JP" altLang="en-US" sz="1050" b="0" u="none" kern="1200" dirty="0">
                          <a:solidFill>
                            <a:schemeClr val="tx1"/>
                          </a:solidFill>
                          <a:latin typeface="HGPｺﾞｼｯｸM" pitchFamily="50" charset="-128"/>
                          <a:ea typeface="HGPｺﾞｼｯｸM" pitchFamily="50" charset="-128"/>
                          <a:cs typeface="+mn-cs"/>
                        </a:rPr>
                        <a:t>の実技試験を</a:t>
                      </a:r>
                      <a:r>
                        <a:rPr kumimoji="1" lang="ja-JP" altLang="ja-JP" sz="1050" b="0" u="none" kern="1200" dirty="0">
                          <a:solidFill>
                            <a:schemeClr val="tx1"/>
                          </a:solidFill>
                          <a:latin typeface="HGPｺﾞｼｯｸM" pitchFamily="50" charset="-128"/>
                          <a:ea typeface="HGPｺﾞｼｯｸM" pitchFamily="50" charset="-128"/>
                          <a:cs typeface="+mn-cs"/>
                        </a:rPr>
                        <a:t>受検する</a:t>
                      </a:r>
                      <a:r>
                        <a:rPr kumimoji="1" lang="ja-JP" altLang="en-US" sz="1050" b="0" u="none" kern="1200" dirty="0">
                          <a:solidFill>
                            <a:schemeClr val="tx1"/>
                          </a:solidFill>
                          <a:latin typeface="HGPｺﾞｼｯｸM" pitchFamily="50" charset="-128"/>
                          <a:ea typeface="HGPｺﾞｼｯｸM" pitchFamily="50" charset="-128"/>
                          <a:cs typeface="+mn-cs"/>
                        </a:rPr>
                        <a:t>学生</a:t>
                      </a:r>
                      <a:r>
                        <a:rPr kumimoji="1" lang="ja-JP" altLang="ja-JP" sz="1050" b="0" u="none" kern="1200" dirty="0">
                          <a:solidFill>
                            <a:schemeClr val="tx1"/>
                          </a:solidFill>
                          <a:latin typeface="HGPｺﾞｼｯｸM" pitchFamily="50" charset="-128"/>
                          <a:ea typeface="HGPｺﾞｼｯｸM" pitchFamily="50" charset="-128"/>
                          <a:cs typeface="+mn-cs"/>
                        </a:rPr>
                        <a:t>を対象に、模擬試験を</a:t>
                      </a:r>
                      <a:r>
                        <a:rPr kumimoji="1" lang="ja-JP" altLang="en-US" sz="1050" b="0" u="none" kern="1200" dirty="0">
                          <a:solidFill>
                            <a:schemeClr val="tx1"/>
                          </a:solidFill>
                          <a:latin typeface="HGPｺﾞｼｯｸM" pitchFamily="50" charset="-128"/>
                          <a:ea typeface="HGPｺﾞｼｯｸM" pitchFamily="50" charset="-128"/>
                          <a:cs typeface="+mn-cs"/>
                        </a:rPr>
                        <a:t>行います。</a:t>
                      </a:r>
                      <a:endParaRPr kumimoji="1" lang="ja-JP" altLang="ja-JP" sz="1050" b="0" u="none" kern="1200" dirty="0">
                        <a:solidFill>
                          <a:schemeClr val="tx1"/>
                        </a:solidFill>
                        <a:latin typeface="HGPｺﾞｼｯｸM" pitchFamily="50" charset="-128"/>
                        <a:ea typeface="HGPｺﾞｼｯｸM"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4" name="表 4">
            <a:extLst>
              <a:ext uri="{FF2B5EF4-FFF2-40B4-BE49-F238E27FC236}">
                <a16:creationId xmlns:a16="http://schemas.microsoft.com/office/drawing/2014/main" id="{FAFB3A9C-02C6-4775-B42D-44C5CD02D227}"/>
              </a:ext>
            </a:extLst>
          </p:cNvPr>
          <p:cNvGraphicFramePr>
            <a:graphicFrameLocks noGrp="1"/>
          </p:cNvGraphicFramePr>
          <p:nvPr>
            <p:extLst>
              <p:ext uri="{D42A27DB-BD31-4B8C-83A1-F6EECF244321}">
                <p14:modId xmlns:p14="http://schemas.microsoft.com/office/powerpoint/2010/main" val="591066338"/>
              </p:ext>
            </p:extLst>
          </p:nvPr>
        </p:nvGraphicFramePr>
        <p:xfrm>
          <a:off x="2924944" y="4204998"/>
          <a:ext cx="3853846" cy="4014442"/>
        </p:xfrm>
        <a:graphic>
          <a:graphicData uri="http://schemas.openxmlformats.org/drawingml/2006/table">
            <a:tbl>
              <a:tblPr firstRow="1" bandRow="1">
                <a:tableStyleId>{7DF18680-E054-41AD-8BC1-D1AEF772440D}</a:tableStyleId>
              </a:tblPr>
              <a:tblGrid>
                <a:gridCol w="3853846">
                  <a:extLst>
                    <a:ext uri="{9D8B030D-6E8A-4147-A177-3AD203B41FA5}">
                      <a16:colId xmlns:a16="http://schemas.microsoft.com/office/drawing/2014/main" val="802823413"/>
                    </a:ext>
                  </a:extLst>
                </a:gridCol>
              </a:tblGrid>
              <a:tr h="309200">
                <a:tc>
                  <a:txBody>
                    <a:bodyPr/>
                    <a:lstStyle/>
                    <a:p>
                      <a:r>
                        <a:rPr kumimoji="1" lang="ja-JP" altLang="en-US" sz="1200" b="1" dirty="0">
                          <a:solidFill>
                            <a:schemeClr val="bg1"/>
                          </a:solidFill>
                          <a:latin typeface="HGPｺﾞｼｯｸM" panose="020B0600000000000000" pitchFamily="50" charset="-128"/>
                          <a:ea typeface="HGPｺﾞｼｯｸM" panose="020B0600000000000000" pitchFamily="50" charset="-128"/>
                        </a:rPr>
                        <a:t>日程</a:t>
                      </a:r>
                      <a:endParaRPr kumimoji="1" lang="ja-JP" altLang="en-US" sz="1200" b="1" dirty="0">
                        <a:solidFill>
                          <a:schemeClr val="bg1"/>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rgbClr val="6699FF"/>
                    </a:solidFill>
                  </a:tcPr>
                </a:tc>
                <a:extLst>
                  <a:ext uri="{0D108BD9-81ED-4DB2-BD59-A6C34878D82A}">
                    <a16:rowId xmlns:a16="http://schemas.microsoft.com/office/drawing/2014/main" val="481068634"/>
                  </a:ext>
                </a:extLst>
              </a:tr>
              <a:tr h="370840">
                <a:tc>
                  <a:txBody>
                    <a:bodyPr/>
                    <a:lstStyle/>
                    <a:p>
                      <a:pPr marL="0" indent="85725"/>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日目：</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2024</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年</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12</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月</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15</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日（日）</a:t>
                      </a:r>
                      <a:endPar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endParaRPr>
                    </a:p>
                    <a:p>
                      <a:pPr marL="0" indent="85725"/>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2</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日目：</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2025</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年  </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月</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19</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日（日）</a:t>
                      </a:r>
                      <a:endPar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4260363567"/>
                  </a:ext>
                </a:extLst>
              </a:tr>
              <a:tr h="282416">
                <a:tc>
                  <a:txBody>
                    <a:bodyPr/>
                    <a:lstStyle/>
                    <a:p>
                      <a:r>
                        <a:rPr kumimoji="1" lang="ja-JP" altLang="en-US" sz="1200" b="1" kern="1200" dirty="0">
                          <a:solidFill>
                            <a:schemeClr val="bg1"/>
                          </a:solidFill>
                          <a:latin typeface="HGPｺﾞｼｯｸM" panose="020B0600000000000000" pitchFamily="50" charset="-128"/>
                          <a:ea typeface="HGPｺﾞｼｯｸM" panose="020B0600000000000000" pitchFamily="50" charset="-128"/>
                          <a:cs typeface="+mn-cs"/>
                        </a:rPr>
                        <a:t>時間</a:t>
                      </a:r>
                    </a:p>
                  </a:txBody>
                  <a:tcPr anchor="ctr">
                    <a:solidFill>
                      <a:srgbClr val="6699FF"/>
                    </a:solidFill>
                  </a:tcPr>
                </a:tc>
                <a:extLst>
                  <a:ext uri="{0D108BD9-81ED-4DB2-BD59-A6C34878D82A}">
                    <a16:rowId xmlns:a16="http://schemas.microsoft.com/office/drawing/2014/main" val="382284707"/>
                  </a:ext>
                </a:extLst>
              </a:tr>
              <a:tr h="370840">
                <a:tc>
                  <a:txBody>
                    <a:bodyPr/>
                    <a:lstStyle/>
                    <a:p>
                      <a:pPr marL="0" indent="85725"/>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9:00</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14:00 </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（昼食休憩無し）</a:t>
                      </a:r>
                      <a:endPar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1170415796"/>
                  </a:ext>
                </a:extLst>
              </a:tr>
              <a:tr h="280680">
                <a:tc>
                  <a:txBody>
                    <a:bodyPr/>
                    <a:lstStyle/>
                    <a:p>
                      <a:r>
                        <a:rPr kumimoji="1" lang="ja-JP" altLang="en-US" sz="1200" b="1" dirty="0">
                          <a:solidFill>
                            <a:schemeClr val="bg1"/>
                          </a:solidFill>
                          <a:latin typeface="HGPｺﾞｼｯｸM" panose="020B0600000000000000" pitchFamily="50" charset="-128"/>
                          <a:ea typeface="HGPｺﾞｼｯｸM" panose="020B0600000000000000" pitchFamily="50" charset="-128"/>
                        </a:rPr>
                        <a:t>場所</a:t>
                      </a:r>
                      <a:endParaRPr kumimoji="1" lang="ja-JP" altLang="en-US" sz="1200" b="1" dirty="0">
                        <a:solidFill>
                          <a:schemeClr val="bg1"/>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rgbClr val="6699FF"/>
                    </a:solidFill>
                  </a:tcPr>
                </a:tc>
                <a:extLst>
                  <a:ext uri="{0D108BD9-81ED-4DB2-BD59-A6C34878D82A}">
                    <a16:rowId xmlns:a16="http://schemas.microsoft.com/office/drawing/2014/main" val="4199724318"/>
                  </a:ext>
                </a:extLst>
              </a:tr>
              <a:tr h="348002">
                <a:tc>
                  <a:txBody>
                    <a:bodyPr/>
                    <a:lstStyle/>
                    <a:p>
                      <a:pPr marL="0" indent="85725"/>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中央工学校 </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号館</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2</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階 </a:t>
                      </a:r>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121</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教室</a:t>
                      </a:r>
                      <a:endPar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4217974140"/>
                  </a:ext>
                </a:extLst>
              </a:tr>
              <a:tr h="273784">
                <a:tc>
                  <a:txBody>
                    <a:bodyPr/>
                    <a:lstStyle/>
                    <a:p>
                      <a:r>
                        <a:rPr kumimoji="1" lang="ja-JP" altLang="en-US" sz="1200" b="1" dirty="0">
                          <a:solidFill>
                            <a:schemeClr val="bg1"/>
                          </a:solidFill>
                          <a:latin typeface="HGPｺﾞｼｯｸM" panose="020B0600000000000000" pitchFamily="50" charset="-128"/>
                          <a:ea typeface="HGPｺﾞｼｯｸM" panose="020B0600000000000000" pitchFamily="50" charset="-128"/>
                        </a:rPr>
                        <a:t>受講料</a:t>
                      </a:r>
                      <a:endParaRPr kumimoji="1" lang="ja-JP" altLang="en-US" sz="1200" b="1" dirty="0">
                        <a:solidFill>
                          <a:schemeClr val="bg1"/>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rgbClr val="6699FF"/>
                    </a:solidFill>
                  </a:tcPr>
                </a:tc>
                <a:extLst>
                  <a:ext uri="{0D108BD9-81ED-4DB2-BD59-A6C34878D82A}">
                    <a16:rowId xmlns:a16="http://schemas.microsoft.com/office/drawing/2014/main" val="4461520"/>
                  </a:ext>
                </a:extLst>
              </a:tr>
              <a:tr h="373752">
                <a:tc>
                  <a:txBody>
                    <a:bodyPr/>
                    <a:lstStyle/>
                    <a:p>
                      <a:pPr marL="0" indent="85725"/>
                      <a:r>
                        <a:rPr kumimoji="1" lang="en-US" altLang="ja-JP" sz="1200" b="1" dirty="0">
                          <a:solidFill>
                            <a:srgbClr val="2121FF"/>
                          </a:solidFill>
                          <a:latin typeface="HGP平成丸ｺﾞｼｯｸ体W4" panose="020F0500000000000000" pitchFamily="50" charset="-128"/>
                          <a:ea typeface="HGP平成丸ｺﾞｼｯｸ体W4" panose="020F0500000000000000" pitchFamily="50" charset="-128"/>
                        </a:rPr>
                        <a:t>5,000</a:t>
                      </a:r>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円（２日間）</a:t>
                      </a:r>
                      <a:endPar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3105245406"/>
                  </a:ext>
                </a:extLst>
              </a:tr>
              <a:tr h="299120">
                <a:tc>
                  <a:txBody>
                    <a:bodyPr/>
                    <a:lstStyle/>
                    <a:p>
                      <a:r>
                        <a:rPr kumimoji="1" lang="ja-JP" altLang="en-US" sz="1200" b="1" dirty="0">
                          <a:solidFill>
                            <a:schemeClr val="bg1"/>
                          </a:solidFill>
                          <a:latin typeface="HGPｺﾞｼｯｸM" panose="020B0600000000000000" pitchFamily="50" charset="-128"/>
                          <a:ea typeface="HGPｺﾞｼｯｸM" panose="020B0600000000000000" pitchFamily="50" charset="-128"/>
                        </a:rPr>
                        <a:t>持ち物</a:t>
                      </a:r>
                      <a:endParaRPr kumimoji="1" lang="ja-JP" altLang="en-US" sz="1200" b="1" dirty="0">
                        <a:solidFill>
                          <a:schemeClr val="bg1"/>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rgbClr val="6699FF"/>
                    </a:solidFill>
                  </a:tcPr>
                </a:tc>
                <a:extLst>
                  <a:ext uri="{0D108BD9-81ED-4DB2-BD59-A6C34878D82A}">
                    <a16:rowId xmlns:a16="http://schemas.microsoft.com/office/drawing/2014/main" val="373485714"/>
                  </a:ext>
                </a:extLst>
              </a:tr>
              <a:tr h="370840">
                <a:tc>
                  <a:txBody>
                    <a:bodyPr/>
                    <a:lstStyle/>
                    <a:p>
                      <a:pPr marL="0" indent="85725"/>
                      <a:r>
                        <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rPr>
                        <a:t>筆記用具、ラインマーカーまたは色鉛筆、定規　など</a:t>
                      </a:r>
                      <a:endParaRPr kumimoji="1" lang="ja-JP" altLang="en-US" sz="1200" b="1"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1044681036"/>
                  </a:ext>
                </a:extLst>
              </a:tr>
              <a:tr h="277232">
                <a:tc>
                  <a:txBody>
                    <a:bodyPr/>
                    <a:lstStyle/>
                    <a:p>
                      <a:r>
                        <a:rPr kumimoji="1" lang="ja-JP" altLang="en-US" sz="1200" b="1" dirty="0">
                          <a:solidFill>
                            <a:schemeClr val="bg1"/>
                          </a:solidFill>
                          <a:latin typeface="HGPｺﾞｼｯｸM" panose="020B0600000000000000" pitchFamily="50" charset="-128"/>
                          <a:ea typeface="HGPｺﾞｼｯｸM" panose="020B0600000000000000" pitchFamily="50" charset="-128"/>
                        </a:rPr>
                        <a:t>受講対象者</a:t>
                      </a:r>
                      <a:endParaRPr kumimoji="1" lang="ja-JP" altLang="en-US" sz="1200" b="1" dirty="0">
                        <a:solidFill>
                          <a:schemeClr val="bg1"/>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rgbClr val="6699FF"/>
                    </a:solidFill>
                  </a:tcPr>
                </a:tc>
                <a:extLst>
                  <a:ext uri="{0D108BD9-81ED-4DB2-BD59-A6C34878D82A}">
                    <a16:rowId xmlns:a16="http://schemas.microsoft.com/office/drawing/2014/main" val="3068647881"/>
                  </a:ext>
                </a:extLst>
              </a:tr>
              <a:tr h="370840">
                <a:tc>
                  <a:txBody>
                    <a:bodyPr/>
                    <a:lstStyle/>
                    <a:p>
                      <a:pPr marL="0" indent="85725"/>
                      <a:r>
                        <a:rPr kumimoji="1" lang="ja-JP" altLang="en-US" sz="1200" b="1" dirty="0">
                          <a:solidFill>
                            <a:srgbClr val="FF0000"/>
                          </a:solidFill>
                          <a:latin typeface="HGP平成丸ｺﾞｼｯｸ体W4" panose="020F0500000000000000" pitchFamily="50" charset="-128"/>
                          <a:ea typeface="HGP平成丸ｺﾞｼｯｸ体W4" panose="020F0500000000000000" pitchFamily="50" charset="-128"/>
                        </a:rPr>
                        <a:t>中央工学校在校生で、当該検定試験を申し込んだ学生</a:t>
                      </a:r>
                      <a:endParaRPr kumimoji="1" lang="ja-JP" altLang="en-US" sz="1200" b="1" dirty="0">
                        <a:solidFill>
                          <a:srgbClr val="FF0000"/>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txBody>
                  <a:tcPr anchor="ctr">
                    <a:solidFill>
                      <a:srgbClr val="E9F1F5"/>
                    </a:solidFill>
                  </a:tcPr>
                </a:tc>
                <a:extLst>
                  <a:ext uri="{0D108BD9-81ED-4DB2-BD59-A6C34878D82A}">
                    <a16:rowId xmlns:a16="http://schemas.microsoft.com/office/drawing/2014/main" val="1152408011"/>
                  </a:ext>
                </a:extLst>
              </a:tr>
            </a:tbl>
          </a:graphicData>
        </a:graphic>
      </p:graphicFrame>
      <p:graphicFrame>
        <p:nvGraphicFramePr>
          <p:cNvPr id="13" name="表 4">
            <a:extLst>
              <a:ext uri="{FF2B5EF4-FFF2-40B4-BE49-F238E27FC236}">
                <a16:creationId xmlns:a16="http://schemas.microsoft.com/office/drawing/2014/main" id="{5D2AA572-B63B-42B6-9F08-8A91A072E009}"/>
              </a:ext>
            </a:extLst>
          </p:cNvPr>
          <p:cNvGraphicFramePr>
            <a:graphicFrameLocks noGrp="1"/>
          </p:cNvGraphicFramePr>
          <p:nvPr>
            <p:extLst>
              <p:ext uri="{D42A27DB-BD31-4B8C-83A1-F6EECF244321}">
                <p14:modId xmlns:p14="http://schemas.microsoft.com/office/powerpoint/2010/main" val="73629898"/>
              </p:ext>
            </p:extLst>
          </p:nvPr>
        </p:nvGraphicFramePr>
        <p:xfrm>
          <a:off x="79210" y="4204998"/>
          <a:ext cx="2783598" cy="4014442"/>
        </p:xfrm>
        <a:graphic>
          <a:graphicData uri="http://schemas.openxmlformats.org/drawingml/2006/table">
            <a:tbl>
              <a:tblPr firstRow="1" bandRow="1">
                <a:tableStyleId>{5C22544A-7EE6-4342-B048-85BDC9FD1C3A}</a:tableStyleId>
              </a:tblPr>
              <a:tblGrid>
                <a:gridCol w="2783598">
                  <a:extLst>
                    <a:ext uri="{9D8B030D-6E8A-4147-A177-3AD203B41FA5}">
                      <a16:colId xmlns:a16="http://schemas.microsoft.com/office/drawing/2014/main" val="802823413"/>
                    </a:ext>
                  </a:extLst>
                </a:gridCol>
              </a:tblGrid>
              <a:tr h="323306">
                <a:tc>
                  <a:txBody>
                    <a:bodyPr/>
                    <a:lstStyle/>
                    <a:p>
                      <a:r>
                        <a:rPr kumimoji="1" lang="ja-JP" altLang="en-US" sz="1400" b="1" dirty="0">
                          <a:solidFill>
                            <a:srgbClr val="0000FF"/>
                          </a:solidFill>
                          <a:latin typeface="HGPｺﾞｼｯｸM" panose="020B0600000000000000" pitchFamily="50" charset="-128"/>
                          <a:ea typeface="HGPｺﾞｼｯｸM" panose="020B0600000000000000" pitchFamily="50" charset="-128"/>
                          <a:cs typeface="Arial" panose="020B0604020202020204" pitchFamily="34" charset="0"/>
                        </a:rPr>
                        <a:t>●申込期間</a:t>
                      </a:r>
                    </a:p>
                  </a:txBody>
                  <a:tcPr anchor="ctr">
                    <a:solidFill>
                      <a:schemeClr val="accent6">
                        <a:lumMod val="20000"/>
                        <a:lumOff val="80000"/>
                      </a:schemeClr>
                    </a:solidFill>
                  </a:tcPr>
                </a:tc>
                <a:extLst>
                  <a:ext uri="{0D108BD9-81ED-4DB2-BD59-A6C34878D82A}">
                    <a16:rowId xmlns:a16="http://schemas.microsoft.com/office/drawing/2014/main" val="481068634"/>
                  </a:ext>
                </a:extLst>
              </a:tr>
              <a:tr h="859311">
                <a:tc>
                  <a:txBody>
                    <a:bodyPr/>
                    <a:lstStyle/>
                    <a:p>
                      <a:pPr marL="0" indent="180975">
                        <a:lnSpc>
                          <a:spcPct val="100000"/>
                        </a:lnSpc>
                        <a:spcBef>
                          <a:spcPts val="600"/>
                        </a:spcBef>
                        <a:spcAft>
                          <a:spcPts val="600"/>
                        </a:spcAft>
                      </a:pPr>
                      <a:r>
                        <a:rPr kumimoji="1" lang="ja-JP" altLang="en-US" sz="1600" b="1" dirty="0">
                          <a:solidFill>
                            <a:srgbClr val="FF0000"/>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１１月２７日（水）</a:t>
                      </a:r>
                      <a:endParaRPr kumimoji="1" lang="en-US" altLang="ja-JP" sz="1600" b="1" dirty="0">
                        <a:solidFill>
                          <a:srgbClr val="FF0000"/>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p>
                      <a:pPr marL="0" indent="895350">
                        <a:lnSpc>
                          <a:spcPct val="100000"/>
                        </a:lnSpc>
                        <a:spcBef>
                          <a:spcPts val="600"/>
                        </a:spcBef>
                        <a:spcAft>
                          <a:spcPts val="600"/>
                        </a:spcAft>
                      </a:pPr>
                      <a:r>
                        <a:rPr kumimoji="1" lang="ja-JP" altLang="en-US" sz="1600" b="1" dirty="0">
                          <a:solidFill>
                            <a:srgbClr val="FF0000"/>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～１２月４日（水）</a:t>
                      </a:r>
                    </a:p>
                  </a:txBody>
                  <a:tcPr anchor="ctr">
                    <a:noFill/>
                  </a:tcPr>
                </a:tc>
                <a:extLst>
                  <a:ext uri="{0D108BD9-81ED-4DB2-BD59-A6C34878D82A}">
                    <a16:rowId xmlns:a16="http://schemas.microsoft.com/office/drawing/2014/main" val="4260363567"/>
                  </a:ext>
                </a:extLst>
              </a:tr>
              <a:tr h="307807">
                <a:tc>
                  <a:txBody>
                    <a:bodyPr/>
                    <a:lstStyle/>
                    <a:p>
                      <a:r>
                        <a:rPr kumimoji="1" lang="ja-JP" altLang="en-US" sz="1400" b="1" dirty="0">
                          <a:solidFill>
                            <a:srgbClr val="0000FF"/>
                          </a:solidFill>
                          <a:latin typeface="HGPｺﾞｼｯｸM" panose="020B0600000000000000" pitchFamily="50" charset="-128"/>
                          <a:ea typeface="HGPｺﾞｼｯｸM" panose="020B0600000000000000" pitchFamily="50" charset="-128"/>
                          <a:cs typeface="Arial" panose="020B0604020202020204" pitchFamily="34" charset="0"/>
                        </a:rPr>
                        <a:t>●申込方法</a:t>
                      </a:r>
                      <a:endParaRPr kumimoji="1" lang="ja-JP" altLang="en-US" sz="1100" b="1" dirty="0">
                        <a:solidFill>
                          <a:srgbClr val="0000FF"/>
                        </a:solidFill>
                        <a:latin typeface="HGPｺﾞｼｯｸM" panose="020B0600000000000000" pitchFamily="50" charset="-128"/>
                        <a:ea typeface="HGPｺﾞｼｯｸM" panose="020B0600000000000000" pitchFamily="50" charset="-128"/>
                        <a:cs typeface="Arial" panose="020B0604020202020204" pitchFamily="34" charset="0"/>
                      </a:endParaRPr>
                    </a:p>
                  </a:txBody>
                  <a:tcPr anchor="ctr">
                    <a:solidFill>
                      <a:schemeClr val="accent6">
                        <a:lumMod val="20000"/>
                        <a:lumOff val="80000"/>
                      </a:schemeClr>
                    </a:solidFill>
                  </a:tcPr>
                </a:tc>
                <a:extLst>
                  <a:ext uri="{0D108BD9-81ED-4DB2-BD59-A6C34878D82A}">
                    <a16:rowId xmlns:a16="http://schemas.microsoft.com/office/drawing/2014/main" val="382284707"/>
                  </a:ext>
                </a:extLst>
              </a:tr>
              <a:tr h="2524018">
                <a:tc>
                  <a:txBody>
                    <a:bodyPr/>
                    <a:lstStyle/>
                    <a:p>
                      <a:pPr marL="180975" indent="-95250">
                        <a:lnSpc>
                          <a:spcPct val="100000"/>
                        </a:lnSpc>
                        <a:spcBef>
                          <a:spcPts val="600"/>
                        </a:spcBef>
                        <a:spcAft>
                          <a:spcPts val="600"/>
                        </a:spcAft>
                      </a:pPr>
                      <a:r>
                        <a:rPr kumimoji="1" lang="ja-JP" altLang="en-US"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・中央工学校ＳＴＥＰのホームページよりお申し込みください。</a:t>
                      </a:r>
                      <a:endParaRPr kumimoji="1" lang="en-US" altLang="ja-JP"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p>
                      <a:pPr marL="180975" indent="-95250">
                        <a:lnSpc>
                          <a:spcPct val="100000"/>
                        </a:lnSpc>
                        <a:spcBef>
                          <a:spcPts val="600"/>
                        </a:spcBef>
                        <a:spcAft>
                          <a:spcPts val="600"/>
                        </a:spcAft>
                      </a:pPr>
                      <a:r>
                        <a:rPr kumimoji="1" lang="ja-JP" altLang="en-US"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・申込用ＱＲコードを読み込むとスムーズです。</a:t>
                      </a:r>
                      <a:endParaRPr kumimoji="1" lang="en-US" altLang="ja-JP"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p>
                      <a:pPr marL="180975" indent="-95250">
                        <a:lnSpc>
                          <a:spcPct val="100000"/>
                        </a:lnSpc>
                        <a:spcBef>
                          <a:spcPts val="600"/>
                        </a:spcBef>
                        <a:spcAft>
                          <a:spcPts val="600"/>
                        </a:spcAft>
                      </a:pPr>
                      <a:r>
                        <a:rPr kumimoji="1" lang="ja-JP" altLang="en-US"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・裏面の「申込方法と留意事項」をよく読んだ上でお申し込みください。</a:t>
                      </a:r>
                      <a:endParaRPr kumimoji="1" lang="en-US" altLang="ja-JP"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endParaRPr>
                    </a:p>
                    <a:p>
                      <a:pPr>
                        <a:lnSpc>
                          <a:spcPct val="100000"/>
                        </a:lnSpc>
                        <a:spcBef>
                          <a:spcPts val="600"/>
                        </a:spcBef>
                        <a:spcAft>
                          <a:spcPts val="600"/>
                        </a:spcAft>
                      </a:pPr>
                      <a:r>
                        <a:rPr kumimoji="1" lang="ja-JP" altLang="en-US"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rPr>
                        <a:t>　　</a:t>
                      </a:r>
                      <a:endParaRPr kumimoji="1" lang="en-US" altLang="ja-JP"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endParaRPr>
                    </a:p>
                    <a:p>
                      <a:pPr>
                        <a:lnSpc>
                          <a:spcPct val="100000"/>
                        </a:lnSpc>
                        <a:spcBef>
                          <a:spcPts val="600"/>
                        </a:spcBef>
                        <a:spcAft>
                          <a:spcPts val="600"/>
                        </a:spcAft>
                      </a:pPr>
                      <a:r>
                        <a:rPr kumimoji="1" lang="ja-JP" altLang="en-US"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rPr>
                        <a:t>　　</a:t>
                      </a:r>
                      <a:r>
                        <a:rPr kumimoji="1" lang="ja-JP" altLang="en-US" sz="1200" b="0" dirty="0">
                          <a:solidFill>
                            <a:srgbClr val="2121FF"/>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申込用ＱＲコード</a:t>
                      </a:r>
                      <a:r>
                        <a:rPr kumimoji="1" lang="ja-JP" altLang="en-US" sz="1200" b="0" dirty="0">
                          <a:solidFill>
                            <a:schemeClr val="tx1"/>
                          </a:solidFill>
                          <a:latin typeface="HGP平成丸ｺﾞｼｯｸ体W4" panose="020F0500000000000000" pitchFamily="50" charset="-128"/>
                          <a:ea typeface="HGP平成丸ｺﾞｼｯｸ体W4" panose="020F0500000000000000" pitchFamily="50" charset="-128"/>
                          <a:cs typeface="Arial" panose="020B0604020202020204" pitchFamily="34" charset="0"/>
                        </a:rPr>
                        <a:t> </a:t>
                      </a:r>
                      <a:r>
                        <a:rPr kumimoji="1" lang="ja-JP" altLang="en-US"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rPr>
                        <a:t>➡</a:t>
                      </a:r>
                      <a:endParaRPr kumimoji="1" lang="en-US" altLang="ja-JP"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endParaRPr>
                    </a:p>
                    <a:p>
                      <a:pPr>
                        <a:lnSpc>
                          <a:spcPct val="100000"/>
                        </a:lnSpc>
                        <a:spcBef>
                          <a:spcPts val="600"/>
                        </a:spcBef>
                        <a:spcAft>
                          <a:spcPts val="600"/>
                        </a:spcAft>
                      </a:pPr>
                      <a:endParaRPr kumimoji="1" lang="ja-JP" altLang="en-US" sz="1200" b="1" dirty="0">
                        <a:solidFill>
                          <a:schemeClr val="tx1"/>
                        </a:solidFill>
                        <a:latin typeface="ＤＦＰ中太丸ゴシック体" panose="020F0700010101010101" pitchFamily="50" charset="-128"/>
                        <a:ea typeface="ＤＦＰ中太丸ゴシック体" panose="020F0700010101010101" pitchFamily="50" charset="-128"/>
                        <a:cs typeface="Arial" panose="020B0604020202020204" pitchFamily="34" charset="0"/>
                      </a:endParaRPr>
                    </a:p>
                  </a:txBody>
                  <a:tcPr anchor="ctr">
                    <a:noFill/>
                  </a:tcPr>
                </a:tc>
                <a:extLst>
                  <a:ext uri="{0D108BD9-81ED-4DB2-BD59-A6C34878D82A}">
                    <a16:rowId xmlns:a16="http://schemas.microsoft.com/office/drawing/2014/main" val="1170415796"/>
                  </a:ext>
                </a:extLst>
              </a:tr>
            </a:tbl>
          </a:graphicData>
        </a:graphic>
      </p:graphicFrame>
      <p:sp>
        <p:nvSpPr>
          <p:cNvPr id="2" name="Rectangle 2">
            <a:extLst>
              <a:ext uri="{FF2B5EF4-FFF2-40B4-BE49-F238E27FC236}">
                <a16:creationId xmlns:a16="http://schemas.microsoft.com/office/drawing/2014/main" id="{B0B952AD-7320-431A-A047-D6C949504C86}"/>
              </a:ext>
            </a:extLst>
          </p:cNvPr>
          <p:cNvSpPr>
            <a:spLocks noChangeArrowheads="1"/>
          </p:cNvSpPr>
          <p:nvPr/>
        </p:nvSpPr>
        <p:spPr bwMode="auto">
          <a:xfrm>
            <a:off x="-10418" y="8412502"/>
            <a:ext cx="6887467" cy="188573"/>
          </a:xfrm>
          <a:prstGeom prst="rect">
            <a:avLst/>
          </a:prstGeom>
          <a:solidFill>
            <a:srgbClr val="6699FF"/>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1" name="Rectangle 2">
            <a:extLst>
              <a:ext uri="{FF2B5EF4-FFF2-40B4-BE49-F238E27FC236}">
                <a16:creationId xmlns:a16="http://schemas.microsoft.com/office/drawing/2014/main" id="{BCC0BDE3-7977-4D7E-89E4-F1305D1B7B0F}"/>
              </a:ext>
            </a:extLst>
          </p:cNvPr>
          <p:cNvSpPr>
            <a:spLocks noChangeArrowheads="1"/>
          </p:cNvSpPr>
          <p:nvPr/>
        </p:nvSpPr>
        <p:spPr bwMode="auto">
          <a:xfrm>
            <a:off x="0" y="9561512"/>
            <a:ext cx="6858000" cy="344487"/>
          </a:xfrm>
          <a:prstGeom prst="rect">
            <a:avLst/>
          </a:prstGeom>
          <a:solidFill>
            <a:srgbClr val="6699FF"/>
          </a:solidFill>
          <a:ln>
            <a:noFill/>
          </a:ln>
        </p:spPr>
        <p:txBody>
          <a:bodyPr vert="horz" wrap="square" lIns="74295" tIns="8890" rIns="74295" bIns="8890" numCol="1" anchor="t" anchorCtr="0" compatLnSpc="1">
            <a:prstTxWarp prst="textNoShape">
              <a:avLst/>
            </a:prstTxWarp>
          </a:bodyPr>
          <a:lstStyle/>
          <a:p>
            <a:endParaRPr lang="ja-JP" altLang="en-US"/>
          </a:p>
        </p:txBody>
      </p:sp>
      <p:pic>
        <p:nvPicPr>
          <p:cNvPr id="1027" name="Picture 3">
            <a:extLst>
              <a:ext uri="{FF2B5EF4-FFF2-40B4-BE49-F238E27FC236}">
                <a16:creationId xmlns:a16="http://schemas.microsoft.com/office/drawing/2014/main" id="{C383C2A7-3088-4B42-9172-137DE775BF6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46324" y="7370035"/>
            <a:ext cx="919163"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a:extLst>
              <a:ext uri="{FF2B5EF4-FFF2-40B4-BE49-F238E27FC236}">
                <a16:creationId xmlns:a16="http://schemas.microsoft.com/office/drawing/2014/main" id="{4EED7DE3-0053-4AEF-9EF4-7EC59B9AE98C}"/>
              </a:ext>
            </a:extLst>
          </p:cNvPr>
          <p:cNvSpPr txBox="1"/>
          <p:nvPr/>
        </p:nvSpPr>
        <p:spPr>
          <a:xfrm>
            <a:off x="4653774" y="428330"/>
            <a:ext cx="2015583" cy="523220"/>
          </a:xfrm>
          <a:prstGeom prst="rect">
            <a:avLst/>
          </a:prstGeom>
          <a:noFill/>
        </p:spPr>
        <p:txBody>
          <a:bodyPr wrap="square" rtlCol="0">
            <a:spAutoFit/>
          </a:bodyPr>
          <a:lstStyle/>
          <a:p>
            <a:r>
              <a:rPr kumimoji="1" lang="ja-JP" altLang="en-US" sz="2800" dirty="0">
                <a:solidFill>
                  <a:srgbClr val="FF66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在校生対象</a:t>
            </a:r>
          </a:p>
        </p:txBody>
      </p:sp>
    </p:spTree>
    <p:extLst>
      <p:ext uri="{BB962C8B-B14F-4D97-AF65-F5344CB8AC3E}">
        <p14:creationId xmlns:p14="http://schemas.microsoft.com/office/powerpoint/2010/main" val="128176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093229999"/>
              </p:ext>
            </p:extLst>
          </p:nvPr>
        </p:nvGraphicFramePr>
        <p:xfrm>
          <a:off x="219319" y="3080792"/>
          <a:ext cx="6408712" cy="5254054"/>
        </p:xfrm>
        <a:graphic>
          <a:graphicData uri="http://schemas.openxmlformats.org/drawingml/2006/table">
            <a:tbl>
              <a:tblPr firstRow="1" bandRow="1">
                <a:tableStyleId>{3B4B98B0-60AC-42C2-AFA5-B58CD77FA1E5}</a:tableStyleId>
              </a:tblPr>
              <a:tblGrid>
                <a:gridCol w="6408712">
                  <a:extLst>
                    <a:ext uri="{9D8B030D-6E8A-4147-A177-3AD203B41FA5}">
                      <a16:colId xmlns:a16="http://schemas.microsoft.com/office/drawing/2014/main" val="20000"/>
                    </a:ext>
                  </a:extLst>
                </a:gridCol>
              </a:tblGrid>
              <a:tr h="35851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sng" dirty="0">
                          <a:solidFill>
                            <a:schemeClr val="bg1"/>
                          </a:solidFill>
                          <a:effectLst>
                            <a:outerShdw blurRad="38100" dist="38100" dir="2700000" algn="tl">
                              <a:srgbClr val="000000">
                                <a:alpha val="43137"/>
                              </a:srgbClr>
                            </a:outerShdw>
                          </a:effectLst>
                          <a:highlight>
                            <a:srgbClr val="6699FF"/>
                          </a:highlight>
                          <a:latin typeface="HGPｺﾞｼｯｸM" pitchFamily="50" charset="-128"/>
                          <a:ea typeface="HGPｺﾞｼｯｸM" pitchFamily="50" charset="-128"/>
                        </a:rPr>
                        <a:t>申込方法と留意事項</a:t>
                      </a:r>
                      <a:endParaRPr kumimoji="1" lang="en-US" altLang="ja-JP" sz="1400" b="1" u="sng" dirty="0">
                        <a:solidFill>
                          <a:schemeClr val="bg1"/>
                        </a:solidFill>
                        <a:effectLst>
                          <a:outerShdw blurRad="38100" dist="38100" dir="2700000" algn="tl">
                            <a:srgbClr val="000000">
                              <a:alpha val="43137"/>
                            </a:srgbClr>
                          </a:outerShdw>
                        </a:effectLst>
                        <a:highlight>
                          <a:srgbClr val="6699FF"/>
                        </a:highlight>
                        <a:latin typeface="HGPｺﾞｼｯｸM" pitchFamily="50" charset="-128"/>
                        <a:ea typeface="HGPｺﾞｼｯｸM" pitchFamily="50" charset="-128"/>
                      </a:endParaRPr>
                    </a:p>
                    <a:p>
                      <a:pPr marL="0" marR="0" indent="0" algn="ctr" defTabSz="914400" rtl="0" eaLnBrk="1" fontAlgn="auto" latinLnBrk="0" hangingPunct="1">
                        <a:lnSpc>
                          <a:spcPts val="1600"/>
                        </a:lnSpc>
                        <a:spcBef>
                          <a:spcPts val="0"/>
                        </a:spcBef>
                        <a:spcAft>
                          <a:spcPts val="0"/>
                        </a:spcAft>
                        <a:buClrTx/>
                        <a:buSzTx/>
                        <a:buFontTx/>
                        <a:buNone/>
                        <a:tabLst/>
                        <a:defRPr/>
                      </a:pPr>
                      <a:endParaRPr kumimoji="1" lang="en-US" altLang="ja-JP" sz="1050" b="1" u="none" dirty="0">
                        <a:solidFill>
                          <a:schemeClr val="bg1"/>
                        </a:solidFill>
                        <a:latin typeface="HGPｺﾞｼｯｸM" pitchFamily="50" charset="-128"/>
                        <a:ea typeface="HGPｺﾞｼｯｸM"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u="sng" dirty="0">
                          <a:solidFill>
                            <a:srgbClr val="2121FF"/>
                          </a:solidFill>
                          <a:latin typeface="HGPｺﾞｼｯｸM" pitchFamily="50" charset="-128"/>
                          <a:ea typeface="HGPｺﾞｼｯｸM" pitchFamily="50" charset="-128"/>
                        </a:rPr>
                        <a:t>●受講申込について</a:t>
                      </a:r>
                      <a:endParaRPr kumimoji="1" lang="en-US" altLang="ja-JP" sz="1400" b="1" u="sng" dirty="0">
                        <a:solidFill>
                          <a:srgbClr val="2121FF"/>
                        </a:solidFill>
                        <a:latin typeface="HGPｺﾞｼｯｸM" pitchFamily="50" charset="-128"/>
                        <a:ea typeface="HGPｺﾞｼｯｸM" pitchFamily="50" charset="-128"/>
                      </a:endParaRPr>
                    </a:p>
                    <a:p>
                      <a:pPr marL="0" marR="0" indent="85725" algn="l" defTabSz="914400" rtl="0" eaLnBrk="1" fontAlgn="auto" latinLnBrk="0" hangingPunct="1">
                        <a:lnSpc>
                          <a:spcPct val="150000"/>
                        </a:lnSpc>
                        <a:spcBef>
                          <a:spcPts val="60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・右のＱＲコードを読み取り、中央工学校ＳＴＥＰのＨＰにアクセスしてください。</a:t>
                      </a:r>
                      <a:endParaRPr kumimoji="1" lang="en-US" altLang="ja-JP" sz="1100" b="0" u="none" dirty="0">
                        <a:latin typeface="HGPｺﾞｼｯｸM" pitchFamily="50" charset="-128"/>
                        <a:ea typeface="HGPｺﾞｼｯｸM" pitchFamily="50" charset="-128"/>
                      </a:endParaRPr>
                    </a:p>
                    <a:p>
                      <a:pPr marL="0" indent="85725">
                        <a:lnSpc>
                          <a:spcPct val="150000"/>
                        </a:lnSpc>
                      </a:pPr>
                      <a:r>
                        <a:rPr kumimoji="1" lang="ja-JP" altLang="en-US" sz="1100" b="0" u="none" dirty="0">
                          <a:latin typeface="HGPｺﾞｼｯｸM" pitchFamily="50" charset="-128"/>
                          <a:ea typeface="HGPｺﾞｼｯｸM" pitchFamily="50" charset="-128"/>
                        </a:rPr>
                        <a:t>・講座一覧より「</a:t>
                      </a:r>
                      <a:r>
                        <a:rPr kumimoji="1" lang="ja-JP"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技能検定</a:t>
                      </a:r>
                      <a:r>
                        <a:rPr kumimoji="1" lang="en-US"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級 機械・プラント製図 模擬試験講習会</a:t>
                      </a:r>
                      <a:r>
                        <a:rPr kumimoji="1" lang="ja-JP" altLang="en-US" sz="1100" b="0" u="none" dirty="0">
                          <a:latin typeface="HGPｺﾞｼｯｸM" pitchFamily="50" charset="-128"/>
                          <a:ea typeface="HGPｺﾞｼｯｸM" pitchFamily="50" charset="-128"/>
                        </a:rPr>
                        <a:t>」</a:t>
                      </a:r>
                      <a:r>
                        <a:rPr kumimoji="1" lang="ja-JP"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へ進んでください。</a:t>
                      </a:r>
                    </a:p>
                    <a:p>
                      <a:pPr marL="0" indent="85725">
                        <a:lnSpc>
                          <a:spcPct val="150000"/>
                        </a:lnSpc>
                      </a:pPr>
                      <a:r>
                        <a:rPr kumimoji="1" lang="ja-JP" altLang="en-US" sz="1100" b="0" u="none" kern="1200" dirty="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申込フォームに必要事項を入力し、申し込みを完了させてください。</a:t>
                      </a:r>
                    </a:p>
                    <a:p>
                      <a:pPr marL="0" indent="85725">
                        <a:lnSpc>
                          <a:spcPct val="150000"/>
                        </a:lnSpc>
                      </a:pPr>
                      <a:r>
                        <a:rPr kumimoji="1" lang="ja-JP" altLang="en-US" sz="1100" b="0" u="none" kern="1200" dirty="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URL</a:t>
                      </a:r>
                      <a:r>
                        <a:rPr kumimoji="1" lang="ja-JP"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rPr>
                        <a:t>からアクセスする場合はこちらから</a:t>
                      </a:r>
                      <a:r>
                        <a:rPr kumimoji="1" lang="ja-JP" altLang="ja-JP" sz="1100" b="0" kern="1200" dirty="0">
                          <a:solidFill>
                            <a:schemeClr val="tx1"/>
                          </a:solidFill>
                          <a:effectLst/>
                          <a:latin typeface="HGPｺﾞｼｯｸM" panose="020B0600000000000000" pitchFamily="50" charset="-128"/>
                          <a:ea typeface="HGPｺﾞｼｯｸM" panose="020B0600000000000000" pitchFamily="50" charset="-128"/>
                          <a:cs typeface="+mn-cs"/>
                        </a:rPr>
                        <a:t>　➡　</a:t>
                      </a:r>
                      <a:r>
                        <a:rPr kumimoji="1" lang="en-US" altLang="ja-JP" sz="1100" b="0" u="sng" kern="1200" dirty="0">
                          <a:solidFill>
                            <a:schemeClr val="tx1"/>
                          </a:solidFill>
                          <a:effectLst/>
                          <a:latin typeface="HGPｺﾞｼｯｸM" panose="020B0600000000000000" pitchFamily="50" charset="-128"/>
                          <a:ea typeface="HGPｺﾞｼｯｸM" panose="020B0600000000000000" pitchFamily="50" charset="-128"/>
                          <a:cs typeface="+mn-cs"/>
                          <a:hlinkClick r:id="rId2"/>
                        </a:rPr>
                        <a:t>http://chuoko-step.jp/</a:t>
                      </a:r>
                      <a:endParaRPr kumimoji="1" lang="ja-JP" altLang="ja-JP" sz="1100" b="0" kern="1200" dirty="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85725"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a:t>
                      </a:r>
                      <a:r>
                        <a:rPr kumimoji="1" lang="ja-JP" altLang="en-US" sz="1100" b="0" u="none" kern="1200" dirty="0">
                          <a:solidFill>
                            <a:schemeClr val="tx1"/>
                          </a:solidFill>
                          <a:effectLst/>
                          <a:latin typeface="HGPｺﾞｼｯｸM" panose="020B0600000000000000" pitchFamily="50" charset="-128"/>
                          <a:ea typeface="HGPｺﾞｼｯｸM" panose="020B0600000000000000" pitchFamily="50" charset="-128"/>
                          <a:cs typeface="+mn-cs"/>
                        </a:rPr>
                        <a:t>申込完了後、詳細に関して講習担当よりメールにてご案内します。</a:t>
                      </a:r>
                      <a:endParaRPr kumimoji="1" lang="en-US" altLang="ja-JP" sz="1100" b="0" u="none" kern="1200" dirty="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u="sng" dirty="0">
                        <a:latin typeface="HGPｺﾞｼｯｸM" pitchFamily="50" charset="-128"/>
                        <a:ea typeface="HGPｺﾞｼｯｸM"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u="sng" dirty="0">
                          <a:solidFill>
                            <a:srgbClr val="2121FF"/>
                          </a:solidFill>
                          <a:latin typeface="HGPｺﾞｼｯｸM" pitchFamily="50" charset="-128"/>
                          <a:ea typeface="HGPｺﾞｼｯｸM" pitchFamily="50" charset="-128"/>
                        </a:rPr>
                        <a:t>●留意事項</a:t>
                      </a:r>
                      <a:endParaRPr kumimoji="1" lang="en-US" altLang="ja-JP" sz="1400" b="1" u="sng" dirty="0">
                        <a:solidFill>
                          <a:srgbClr val="2121FF"/>
                        </a:solidFill>
                        <a:latin typeface="HGPｺﾞｼｯｸM" pitchFamily="50" charset="-128"/>
                        <a:ea typeface="HGPｺﾞｼｯｸM" pitchFamily="50" charset="-128"/>
                      </a:endParaRPr>
                    </a:p>
                    <a:p>
                      <a:pPr marL="85725" marR="0" lvl="0" indent="95250" algn="l" defTabSz="914400" rtl="0" eaLnBrk="1" fontAlgn="auto" latinLnBrk="0" hangingPunct="1">
                        <a:lnSpc>
                          <a:spcPct val="150000"/>
                        </a:lnSpc>
                        <a:spcBef>
                          <a:spcPts val="600"/>
                        </a:spcBef>
                        <a:spcAft>
                          <a:spcPts val="0"/>
                        </a:spcAft>
                        <a:buClrTx/>
                        <a:buSzTx/>
                        <a:buFontTx/>
                        <a:buNone/>
                        <a:tabLst/>
                        <a:defRPr/>
                      </a:pPr>
                      <a:r>
                        <a:rPr kumimoji="1" lang="ja-JP" altLang="en-US" sz="1100" b="0" u="none" dirty="0">
                          <a:solidFill>
                            <a:srgbClr val="FF0000"/>
                          </a:solidFill>
                          <a:latin typeface="HGPｺﾞｼｯｸM" pitchFamily="50" charset="-128"/>
                          <a:ea typeface="HGPｺﾞｼｯｸM" pitchFamily="50" charset="-128"/>
                        </a:rPr>
                        <a:t>・</a:t>
                      </a:r>
                      <a:r>
                        <a:rPr kumimoji="1" lang="ja-JP" altLang="en-US" sz="1100" b="1" u="none" dirty="0">
                          <a:solidFill>
                            <a:srgbClr val="FF0000"/>
                          </a:solidFill>
                          <a:latin typeface="HGPｺﾞｼｯｸM" pitchFamily="50" charset="-128"/>
                          <a:ea typeface="HGPｺﾞｼｯｸM" pitchFamily="50" charset="-128"/>
                        </a:rPr>
                        <a:t>中央工学校在校生対象の講習会です。それ以外の方は受講できません。</a:t>
                      </a:r>
                      <a:endParaRPr kumimoji="1" lang="en-US" altLang="ja-JP" sz="1100" b="1" u="none" dirty="0">
                        <a:solidFill>
                          <a:srgbClr val="FF0000"/>
                        </a:solidFill>
                        <a:latin typeface="HGPｺﾞｼｯｸM" pitchFamily="50" charset="-128"/>
                        <a:ea typeface="HGPｺﾞｼｯｸM" pitchFamily="50" charset="-128"/>
                      </a:endParaRPr>
                    </a:p>
                    <a:p>
                      <a:pPr marL="85725" marR="0" lvl="0" indent="9525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・お申込みいただいた個人情報は、</a:t>
                      </a:r>
                      <a:endParaRPr kumimoji="1" lang="en-US" altLang="ja-JP" sz="1100" b="0" u="none" dirty="0">
                        <a:latin typeface="HGPｺﾞｼｯｸM" pitchFamily="50" charset="-128"/>
                        <a:ea typeface="HGPｺﾞｼｯｸM" pitchFamily="50" charset="-128"/>
                      </a:endParaRPr>
                    </a:p>
                    <a:p>
                      <a:pPr marL="265113"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本講習に関する連絡以外には使用しません。</a:t>
                      </a:r>
                      <a:endParaRPr kumimoji="1" lang="en-US" altLang="ja-JP" sz="1100" b="0" u="none" dirty="0">
                        <a:latin typeface="HGPｺﾞｼｯｸM" pitchFamily="50" charset="-128"/>
                        <a:ea typeface="HGPｺﾞｼｯｸM" pitchFamily="50" charset="-128"/>
                      </a:endParaRPr>
                    </a:p>
                    <a:p>
                      <a:pPr marL="85725" marR="0" lvl="0" indent="9525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・申込締め切り日までに最少開講人数（</a:t>
                      </a:r>
                      <a:r>
                        <a:rPr kumimoji="1" lang="en-US" altLang="ja-JP" sz="1100" b="0" u="none" dirty="0">
                          <a:latin typeface="HGPｺﾞｼｯｸM" pitchFamily="50" charset="-128"/>
                          <a:ea typeface="HGPｺﾞｼｯｸM" pitchFamily="50" charset="-128"/>
                        </a:rPr>
                        <a:t>8</a:t>
                      </a:r>
                      <a:r>
                        <a:rPr kumimoji="1" lang="ja-JP" altLang="en-US" sz="1100" b="0" u="none" dirty="0">
                          <a:latin typeface="HGPｺﾞｼｯｸM" pitchFamily="50" charset="-128"/>
                          <a:ea typeface="HGPｺﾞｼｯｸM" pitchFamily="50" charset="-128"/>
                        </a:rPr>
                        <a:t>名）に</a:t>
                      </a:r>
                      <a:endParaRPr kumimoji="1" lang="en-US" altLang="ja-JP" sz="1100" b="0" u="none" dirty="0">
                        <a:latin typeface="HGPｺﾞｼｯｸM" pitchFamily="50" charset="-128"/>
                        <a:ea typeface="HGPｺﾞｼｯｸM" pitchFamily="50" charset="-128"/>
                      </a:endParaRPr>
                    </a:p>
                    <a:p>
                      <a:pPr marL="85725" marR="0" lvl="0" indent="179388"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満たない場合は、中止となる場合があります。</a:t>
                      </a:r>
                      <a:endParaRPr kumimoji="1" lang="en-US" altLang="ja-JP" sz="1100" b="0" u="none" dirty="0">
                        <a:latin typeface="HGPｺﾞｼｯｸM" pitchFamily="50" charset="-128"/>
                        <a:ea typeface="HGPｺﾞｼｯｸM" pitchFamily="50" charset="-128"/>
                      </a:endParaRPr>
                    </a:p>
                    <a:p>
                      <a:pPr marL="265113" marR="0" lvl="0" indent="-84138"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・受講料申込後に学校判断にて開催を中止した</a:t>
                      </a:r>
                      <a:endParaRPr kumimoji="1" lang="en-US" altLang="ja-JP" sz="1100" b="0" u="none" dirty="0">
                        <a:latin typeface="HGPｺﾞｼｯｸM" pitchFamily="50" charset="-128"/>
                        <a:ea typeface="HGPｺﾞｼｯｸM" pitchFamily="50" charset="-128"/>
                      </a:endParaRPr>
                    </a:p>
                    <a:p>
                      <a:pPr marL="265113"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場合返金となりますが、受講者個人の都合で</a:t>
                      </a:r>
                      <a:endParaRPr kumimoji="1" lang="en-US" altLang="ja-JP" sz="1100" b="0" u="none" dirty="0">
                        <a:latin typeface="HGPｺﾞｼｯｸM" pitchFamily="50" charset="-128"/>
                        <a:ea typeface="HGPｺﾞｼｯｸM" pitchFamily="50" charset="-128"/>
                      </a:endParaRPr>
                    </a:p>
                    <a:p>
                      <a:pPr marL="265113"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欠席・キャンセルした場合は返金いたしません。</a:t>
                      </a:r>
                      <a:endParaRPr kumimoji="1" lang="en-US" altLang="ja-JP" sz="1100" b="0" u="none" dirty="0">
                        <a:latin typeface="HGPｺﾞｼｯｸM" pitchFamily="50" charset="-128"/>
                        <a:ea typeface="HGPｺﾞｼｯｸM" pitchFamily="50" charset="-128"/>
                      </a:endParaRPr>
                    </a:p>
                    <a:p>
                      <a:pPr marL="85725" marR="0" lvl="0" indent="9525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・表示金額はすべて税込価格です。</a:t>
                      </a:r>
                      <a:endParaRPr kumimoji="1" lang="en-US" altLang="ja-JP" sz="1100" b="0" u="none" dirty="0">
                        <a:latin typeface="HGPｺﾞｼｯｸM" pitchFamily="50" charset="-128"/>
                        <a:ea typeface="HGPｺﾞｼｯｸM" pitchFamily="50" charset="-128"/>
                      </a:endParaRPr>
                    </a:p>
                    <a:p>
                      <a:pPr marL="85725" marR="0" lvl="0" indent="9525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・入力していただいた内容に変更が生じた際には、</a:t>
                      </a:r>
                      <a:endParaRPr kumimoji="1" lang="en-US" altLang="ja-JP" sz="1100" b="0" u="none" dirty="0">
                        <a:latin typeface="HGPｺﾞｼｯｸM" pitchFamily="50" charset="-128"/>
                        <a:ea typeface="HGPｺﾞｼｯｸM" pitchFamily="50" charset="-128"/>
                      </a:endParaRPr>
                    </a:p>
                    <a:p>
                      <a:pPr marL="265113"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0" u="none" dirty="0">
                          <a:latin typeface="HGPｺﾞｼｯｸM" pitchFamily="50" charset="-128"/>
                          <a:ea typeface="HGPｺﾞｼｯｸM" pitchFamily="50" charset="-128"/>
                        </a:rPr>
                        <a:t>速やかに講習担当までご連絡下さい。</a:t>
                      </a:r>
                      <a:endParaRPr kumimoji="1" lang="ja-JP" altLang="en-US" sz="900" b="0" dirty="0">
                        <a:latin typeface="HGPｺﾞｼｯｸM" pitchFamily="50" charset="-128"/>
                        <a:ea typeface="HGPｺﾞｼｯｸM"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5" name="Rectangle 2">
            <a:extLst>
              <a:ext uri="{FF2B5EF4-FFF2-40B4-BE49-F238E27FC236}">
                <a16:creationId xmlns:a16="http://schemas.microsoft.com/office/drawing/2014/main" id="{DB4ED687-9E50-4BB1-9453-6CFD11DD02D8}"/>
              </a:ext>
            </a:extLst>
          </p:cNvPr>
          <p:cNvSpPr>
            <a:spLocks noChangeArrowheads="1"/>
          </p:cNvSpPr>
          <p:nvPr/>
        </p:nvSpPr>
        <p:spPr bwMode="auto">
          <a:xfrm>
            <a:off x="-1" y="9721672"/>
            <a:ext cx="6867525" cy="184328"/>
          </a:xfrm>
          <a:prstGeom prst="rect">
            <a:avLst/>
          </a:prstGeom>
          <a:solidFill>
            <a:srgbClr val="6699FF"/>
          </a:solidFill>
          <a:ln>
            <a:noFill/>
          </a:ln>
        </p:spPr>
        <p:txBody>
          <a:bodyPr vert="horz" wrap="square" lIns="74295" tIns="8890" rIns="74295" bIns="8890" numCol="1" anchor="t" anchorCtr="0" compatLnSpc="1">
            <a:prstTxWarp prst="textNoShape">
              <a:avLst/>
            </a:prstTxWarp>
          </a:bodyPr>
          <a:lstStyle/>
          <a:p>
            <a:endParaRPr lang="ja-JP" altLang="en-US"/>
          </a:p>
        </p:txBody>
      </p:sp>
      <p:graphicFrame>
        <p:nvGraphicFramePr>
          <p:cNvPr id="2" name="表 2">
            <a:extLst>
              <a:ext uri="{FF2B5EF4-FFF2-40B4-BE49-F238E27FC236}">
                <a16:creationId xmlns:a16="http://schemas.microsoft.com/office/drawing/2014/main" id="{FD092B89-AFC5-4234-9A55-B807966AD163}"/>
              </a:ext>
            </a:extLst>
          </p:cNvPr>
          <p:cNvGraphicFramePr>
            <a:graphicFrameLocks noGrp="1"/>
          </p:cNvGraphicFramePr>
          <p:nvPr>
            <p:extLst>
              <p:ext uri="{D42A27DB-BD31-4B8C-83A1-F6EECF244321}">
                <p14:modId xmlns:p14="http://schemas.microsoft.com/office/powerpoint/2010/main" val="2166407459"/>
              </p:ext>
            </p:extLst>
          </p:nvPr>
        </p:nvGraphicFramePr>
        <p:xfrm>
          <a:off x="116632" y="200472"/>
          <a:ext cx="6624737" cy="2819400"/>
        </p:xfrm>
        <a:graphic>
          <a:graphicData uri="http://schemas.openxmlformats.org/drawingml/2006/table">
            <a:tbl>
              <a:tblPr firstRow="1" bandRow="1">
                <a:tableStyleId>{7DF18680-E054-41AD-8BC1-D1AEF772440D}</a:tableStyleId>
              </a:tblPr>
              <a:tblGrid>
                <a:gridCol w="551424">
                  <a:extLst>
                    <a:ext uri="{9D8B030D-6E8A-4147-A177-3AD203B41FA5}">
                      <a16:colId xmlns:a16="http://schemas.microsoft.com/office/drawing/2014/main" val="116885080"/>
                    </a:ext>
                  </a:extLst>
                </a:gridCol>
                <a:gridCol w="1192307">
                  <a:extLst>
                    <a:ext uri="{9D8B030D-6E8A-4147-A177-3AD203B41FA5}">
                      <a16:colId xmlns:a16="http://schemas.microsoft.com/office/drawing/2014/main" val="3157421370"/>
                    </a:ext>
                  </a:extLst>
                </a:gridCol>
                <a:gridCol w="4881006">
                  <a:extLst>
                    <a:ext uri="{9D8B030D-6E8A-4147-A177-3AD203B41FA5}">
                      <a16:colId xmlns:a16="http://schemas.microsoft.com/office/drawing/2014/main" val="4250377437"/>
                    </a:ext>
                  </a:extLst>
                </a:gridCol>
              </a:tblGrid>
              <a:tr h="255175">
                <a:tc gridSpan="3">
                  <a:txBody>
                    <a:bodyPr/>
                    <a:lstStyle/>
                    <a:p>
                      <a:r>
                        <a:rPr kumimoji="1" lang="ja-JP" altLang="en-US" sz="1400" u="sng" dirty="0">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講習内容詳細</a:t>
                      </a:r>
                    </a:p>
                  </a:txBody>
                  <a:tcPr>
                    <a:solidFill>
                      <a:srgbClr val="6699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6119045"/>
                  </a:ext>
                </a:extLst>
              </a:tr>
              <a:tr h="370840">
                <a:tc>
                  <a:txBody>
                    <a:bodyPr/>
                    <a:lstStyle/>
                    <a:p>
                      <a:pPr algn="ctr"/>
                      <a:r>
                        <a:rPr kumimoji="1" lang="ja-JP" altLang="en-US" sz="1050" dirty="0">
                          <a:latin typeface="HGPｺﾞｼｯｸM" panose="020B0600000000000000" pitchFamily="50" charset="-128"/>
                          <a:ea typeface="HGPｺﾞｼｯｸM" panose="020B0600000000000000" pitchFamily="50" charset="-128"/>
                        </a:rPr>
                        <a:t>回数</a:t>
                      </a:r>
                    </a:p>
                  </a:txBody>
                  <a:tcPr anchor="ctr"/>
                </a:tc>
                <a:tc>
                  <a:txBody>
                    <a:bodyPr/>
                    <a:lstStyle/>
                    <a:p>
                      <a:pPr algn="ctr"/>
                      <a:r>
                        <a:rPr kumimoji="1" lang="ja-JP" altLang="en-US" sz="1050" dirty="0">
                          <a:latin typeface="HGPｺﾞｼｯｸM" panose="020B0600000000000000" pitchFamily="50" charset="-128"/>
                          <a:ea typeface="HGPｺﾞｼｯｸM" panose="020B0600000000000000" pitchFamily="50" charset="-128"/>
                        </a:rPr>
                        <a:t>月</a:t>
                      </a:r>
                      <a:r>
                        <a:rPr kumimoji="1" lang="en-US" altLang="ja-JP" sz="1050" dirty="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日（曜日）</a:t>
                      </a:r>
                      <a:endParaRPr kumimoji="1" lang="en-US" altLang="ja-JP" sz="1050" dirty="0">
                        <a:latin typeface="HGPｺﾞｼｯｸM" panose="020B0600000000000000" pitchFamily="50" charset="-128"/>
                        <a:ea typeface="HGPｺﾞｼｯｸM" panose="020B0600000000000000" pitchFamily="50" charset="-128"/>
                      </a:endParaRPr>
                    </a:p>
                    <a:p>
                      <a:pPr algn="ctr"/>
                      <a:r>
                        <a:rPr kumimoji="1" lang="ja-JP" altLang="en-US" sz="1050" dirty="0">
                          <a:latin typeface="HGPｺﾞｼｯｸM" panose="020B0600000000000000" pitchFamily="50" charset="-128"/>
                          <a:ea typeface="HGPｺﾞｼｯｸM" panose="020B0600000000000000" pitchFamily="50" charset="-128"/>
                        </a:rPr>
                        <a:t>時間</a:t>
                      </a:r>
                    </a:p>
                  </a:txBody>
                  <a:tcPr anchor="ctr"/>
                </a:tc>
                <a:tc>
                  <a:txBody>
                    <a:bodyPr/>
                    <a:lstStyle/>
                    <a:p>
                      <a:pPr algn="ctr"/>
                      <a:r>
                        <a:rPr kumimoji="1" lang="ja-JP" altLang="en-US" sz="1050" dirty="0">
                          <a:latin typeface="HGPｺﾞｼｯｸM" panose="020B0600000000000000" pitchFamily="50" charset="-128"/>
                          <a:ea typeface="HGPｺﾞｼｯｸM" panose="020B0600000000000000" pitchFamily="50" charset="-128"/>
                        </a:rPr>
                        <a:t>講習内容</a:t>
                      </a:r>
                    </a:p>
                  </a:txBody>
                  <a:tcPr anchor="ctr"/>
                </a:tc>
                <a:extLst>
                  <a:ext uri="{0D108BD9-81ED-4DB2-BD59-A6C34878D82A}">
                    <a16:rowId xmlns:a16="http://schemas.microsoft.com/office/drawing/2014/main" val="2301307758"/>
                  </a:ext>
                </a:extLst>
              </a:tr>
              <a:tr h="370840">
                <a:tc>
                  <a:txBody>
                    <a:bodyPr/>
                    <a:lstStyle/>
                    <a:p>
                      <a:pPr algn="ctr"/>
                      <a:r>
                        <a:rPr kumimoji="1" lang="ja-JP" altLang="en-US" sz="1050" dirty="0">
                          <a:latin typeface="HGPｺﾞｼｯｸM" panose="020B0600000000000000" pitchFamily="50" charset="-128"/>
                          <a:ea typeface="HGPｺﾞｼｯｸM" panose="020B0600000000000000" pitchFamily="50" charset="-128"/>
                        </a:rPr>
                        <a:t>１</a:t>
                      </a:r>
                    </a:p>
                  </a:txBody>
                  <a:tcPr anchor="ctr"/>
                </a:tc>
                <a:tc>
                  <a:txBody>
                    <a:bodyPr/>
                    <a:lstStyle/>
                    <a:p>
                      <a:pPr algn="ctr"/>
                      <a:r>
                        <a:rPr kumimoji="1" lang="en-US" altLang="ja-JP" sz="1050" dirty="0">
                          <a:latin typeface="HGPｺﾞｼｯｸM" panose="020B0600000000000000" pitchFamily="50" charset="-128"/>
                          <a:ea typeface="HGPｺﾞｼｯｸM" panose="020B0600000000000000" pitchFamily="50" charset="-128"/>
                        </a:rPr>
                        <a:t>12</a:t>
                      </a:r>
                      <a:r>
                        <a:rPr kumimoji="1" lang="ja-JP" altLang="en-US" sz="1050" dirty="0">
                          <a:latin typeface="HGPｺﾞｼｯｸM" panose="020B0600000000000000" pitchFamily="50" charset="-128"/>
                          <a:ea typeface="HGPｺﾞｼｯｸM" panose="020B0600000000000000" pitchFamily="50" charset="-128"/>
                        </a:rPr>
                        <a:t>月</a:t>
                      </a:r>
                      <a:r>
                        <a:rPr kumimoji="1" lang="en-US" altLang="ja-JP" sz="1050" dirty="0">
                          <a:latin typeface="HGPｺﾞｼｯｸM" panose="020B0600000000000000" pitchFamily="50" charset="-128"/>
                          <a:ea typeface="HGPｺﾞｼｯｸM" panose="020B0600000000000000" pitchFamily="50" charset="-128"/>
                        </a:rPr>
                        <a:t>15</a:t>
                      </a:r>
                      <a:r>
                        <a:rPr kumimoji="1" lang="ja-JP" altLang="en-US" sz="1050" dirty="0">
                          <a:latin typeface="HGPｺﾞｼｯｸM" panose="020B0600000000000000" pitchFamily="50" charset="-128"/>
                          <a:ea typeface="HGPｺﾞｼｯｸM" panose="020B0600000000000000" pitchFamily="50" charset="-128"/>
                        </a:rPr>
                        <a:t>日（</a:t>
                      </a:r>
                      <a:r>
                        <a:rPr kumimoji="1" lang="ja-JP" altLang="en-US" sz="1050" dirty="0">
                          <a:solidFill>
                            <a:srgbClr val="FF0000"/>
                          </a:solidFill>
                          <a:latin typeface="HGPｺﾞｼｯｸM" panose="020B0600000000000000" pitchFamily="50" charset="-128"/>
                          <a:ea typeface="HGPｺﾞｼｯｸM" panose="020B0600000000000000" pitchFamily="50" charset="-128"/>
                        </a:rPr>
                        <a:t>日</a:t>
                      </a:r>
                      <a:r>
                        <a:rPr kumimoji="1" lang="ja-JP" altLang="en-US" sz="1050" dirty="0">
                          <a:latin typeface="HGPｺﾞｼｯｸM" panose="020B0600000000000000" pitchFamily="50" charset="-128"/>
                          <a:ea typeface="HGPｺﾞｼｯｸM" panose="020B0600000000000000" pitchFamily="50" charset="-128"/>
                        </a:rPr>
                        <a:t>）</a:t>
                      </a:r>
                      <a:endParaRPr kumimoji="1" lang="en-US" altLang="ja-JP" sz="1050" dirty="0">
                        <a:latin typeface="HGPｺﾞｼｯｸM" panose="020B0600000000000000" pitchFamily="50" charset="-128"/>
                        <a:ea typeface="HGPｺﾞｼｯｸM" panose="020B0600000000000000" pitchFamily="50" charset="-128"/>
                      </a:endParaRPr>
                    </a:p>
                    <a:p>
                      <a:pPr algn="ctr"/>
                      <a:r>
                        <a:rPr kumimoji="1" lang="en-US" altLang="ja-JP" sz="1050" dirty="0">
                          <a:latin typeface="HGPｺﾞｼｯｸM" panose="020B0600000000000000" pitchFamily="50" charset="-128"/>
                          <a:ea typeface="HGPｺﾞｼｯｸM" panose="020B0600000000000000" pitchFamily="50" charset="-128"/>
                        </a:rPr>
                        <a:t>9:00</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14:00</a:t>
                      </a:r>
                      <a:endParaRPr kumimoji="1" lang="ja-JP" altLang="en-US" sz="1050" dirty="0">
                        <a:latin typeface="HGPｺﾞｼｯｸM" panose="020B0600000000000000" pitchFamily="50" charset="-128"/>
                        <a:ea typeface="HGPｺﾞｼｯｸM" panose="020B0600000000000000" pitchFamily="50" charset="-128"/>
                      </a:endParaRPr>
                    </a:p>
                  </a:txBody>
                  <a:tcPr anchor="ctr"/>
                </a:tc>
                <a:tc>
                  <a:txBody>
                    <a:bodyPr/>
                    <a:lstStyle/>
                    <a:p>
                      <a:pPr>
                        <a:spcBef>
                          <a:spcPts val="20"/>
                        </a:spcBef>
                        <a:spcAft>
                          <a:spcPts val="20"/>
                        </a:spcAft>
                      </a:pPr>
                      <a:r>
                        <a:rPr kumimoji="1" lang="en-US" altLang="ja-JP" sz="1050" dirty="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模擬試験（第</a:t>
                      </a:r>
                      <a:r>
                        <a:rPr kumimoji="1" lang="en-US" altLang="ja-JP" sz="1050" dirty="0">
                          <a:latin typeface="HGPｺﾞｼｯｸM" panose="020B0600000000000000" pitchFamily="50" charset="-128"/>
                          <a:ea typeface="HGPｺﾞｼｯｸM" panose="020B0600000000000000" pitchFamily="50" charset="-128"/>
                        </a:rPr>
                        <a:t>1</a:t>
                      </a:r>
                      <a:r>
                        <a:rPr kumimoji="1" lang="ja-JP" altLang="en-US" sz="1050" dirty="0">
                          <a:latin typeface="HGPｺﾞｼｯｸM" panose="020B0600000000000000" pitchFamily="50" charset="-128"/>
                          <a:ea typeface="HGPｺﾞｼｯｸM" panose="020B0600000000000000" pitchFamily="50" charset="-128"/>
                        </a:rPr>
                        <a:t>回）</a:t>
                      </a:r>
                      <a:r>
                        <a:rPr kumimoji="1" lang="en-US" altLang="ja-JP" sz="1050" dirty="0">
                          <a:latin typeface="HGPｺﾞｼｯｸM" panose="020B0600000000000000" pitchFamily="50" charset="-128"/>
                          <a:ea typeface="HGPｺﾞｼｯｸM" panose="020B0600000000000000" pitchFamily="50" charset="-128"/>
                        </a:rPr>
                        <a:t>】</a:t>
                      </a:r>
                    </a:p>
                    <a:p>
                      <a:pPr>
                        <a:spcBef>
                          <a:spcPts val="20"/>
                        </a:spcBef>
                        <a:spcAft>
                          <a:spcPts val="20"/>
                        </a:spcAft>
                      </a:pPr>
                      <a:r>
                        <a:rPr kumimoji="1" lang="ja-JP" altLang="en-US" sz="1050" dirty="0">
                          <a:latin typeface="HGPｺﾞｼｯｸM" panose="020B0600000000000000" pitchFamily="50" charset="-128"/>
                          <a:ea typeface="HGPｺﾞｼｯｸM" panose="020B0600000000000000" pitchFamily="50" charset="-128"/>
                        </a:rPr>
                        <a:t>・試験説明</a:t>
                      </a:r>
                      <a:endParaRPr kumimoji="1" lang="en-US" altLang="ja-JP" sz="1050" dirty="0">
                        <a:latin typeface="HGPｺﾞｼｯｸM" panose="020B0600000000000000" pitchFamily="50" charset="-128"/>
                        <a:ea typeface="HGPｺﾞｼｯｸM" panose="020B0600000000000000" pitchFamily="50" charset="-128"/>
                      </a:endParaRPr>
                    </a:p>
                    <a:p>
                      <a:pPr>
                        <a:spcBef>
                          <a:spcPts val="20"/>
                        </a:spcBef>
                        <a:spcAft>
                          <a:spcPts val="20"/>
                        </a:spcAft>
                      </a:pPr>
                      <a:r>
                        <a:rPr kumimoji="1" lang="ja-JP" altLang="en-US" sz="1050" dirty="0">
                          <a:latin typeface="HGPｺﾞｼｯｸM" panose="020B0600000000000000" pitchFamily="50" charset="-128"/>
                          <a:ea typeface="HGPｺﾞｼｯｸM" panose="020B0600000000000000" pitchFamily="50" charset="-128"/>
                        </a:rPr>
                        <a:t>・練習時間（線種設定、画層管理、寸法設定 等）</a:t>
                      </a:r>
                      <a:endParaRPr kumimoji="1" lang="en-US" altLang="ja-JP" sz="1050" dirty="0">
                        <a:latin typeface="HGPｺﾞｼｯｸM" panose="020B0600000000000000" pitchFamily="50" charset="-128"/>
                        <a:ea typeface="HGPｺﾞｼｯｸM" panose="020B0600000000000000" pitchFamily="50" charset="-128"/>
                      </a:endParaRPr>
                    </a:p>
                    <a:p>
                      <a:pPr>
                        <a:spcBef>
                          <a:spcPts val="20"/>
                        </a:spcBef>
                        <a:spcAft>
                          <a:spcPts val="20"/>
                        </a:spcAft>
                      </a:pPr>
                      <a:r>
                        <a:rPr kumimoji="1" lang="ja-JP" altLang="en-US" sz="1050" dirty="0">
                          <a:latin typeface="HGPｺﾞｼｯｸM" panose="020B0600000000000000" pitchFamily="50" charset="-128"/>
                          <a:ea typeface="HGPｺﾞｼｯｸM" panose="020B0600000000000000" pitchFamily="50" charset="-128"/>
                        </a:rPr>
                        <a:t>・試験作業時間</a:t>
                      </a:r>
                      <a:endParaRPr kumimoji="1" lang="en-US" altLang="ja-JP" sz="1050" dirty="0">
                        <a:latin typeface="HGPｺﾞｼｯｸM" panose="020B0600000000000000" pitchFamily="50" charset="-128"/>
                        <a:ea typeface="HGPｺﾞｼｯｸM" panose="020B0600000000000000" pitchFamily="50" charset="-128"/>
                      </a:endParaRPr>
                    </a:p>
                    <a:p>
                      <a:pPr marL="0" indent="85725">
                        <a:spcBef>
                          <a:spcPts val="20"/>
                        </a:spcBef>
                        <a:spcAft>
                          <a:spcPts val="20"/>
                        </a:spcAft>
                      </a:pPr>
                      <a:r>
                        <a:rPr kumimoji="1" lang="en-US" altLang="ja-JP" sz="1050" dirty="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講師が作業手順を説明し、そのあと作図・寸法記入作業等を行います。</a:t>
                      </a:r>
                      <a:endParaRPr kumimoji="1" lang="en-US" altLang="ja-JP" sz="1050" dirty="0">
                        <a:latin typeface="HGPｺﾞｼｯｸM" panose="020B0600000000000000" pitchFamily="50" charset="-128"/>
                        <a:ea typeface="HGPｺﾞｼｯｸM" panose="020B0600000000000000" pitchFamily="50" charset="-128"/>
                      </a:endParaRPr>
                    </a:p>
                    <a:p>
                      <a:pPr>
                        <a:spcBef>
                          <a:spcPts val="20"/>
                        </a:spcBef>
                        <a:spcAft>
                          <a:spcPts val="20"/>
                        </a:spcAft>
                      </a:pPr>
                      <a:r>
                        <a:rPr kumimoji="1" lang="ja-JP" altLang="en-US" sz="1050" dirty="0">
                          <a:latin typeface="HGPｺﾞｼｯｸM" panose="020B0600000000000000" pitchFamily="50" charset="-128"/>
                          <a:ea typeface="HGPｺﾞｼｯｸM" panose="020B0600000000000000" pitchFamily="50" charset="-128"/>
                        </a:rPr>
                        <a:t>・出図、講評</a:t>
                      </a:r>
                    </a:p>
                  </a:txBody>
                  <a:tcPr/>
                </a:tc>
                <a:extLst>
                  <a:ext uri="{0D108BD9-81ED-4DB2-BD59-A6C34878D82A}">
                    <a16:rowId xmlns:a16="http://schemas.microsoft.com/office/drawing/2014/main" val="44757113"/>
                  </a:ext>
                </a:extLst>
              </a:tr>
              <a:tr h="370840">
                <a:tc>
                  <a:txBody>
                    <a:bodyPr/>
                    <a:lstStyle/>
                    <a:p>
                      <a:pPr algn="ctr"/>
                      <a:r>
                        <a:rPr kumimoji="1" lang="ja-JP" altLang="en-US" sz="1050" dirty="0">
                          <a:latin typeface="HGPｺﾞｼｯｸM" panose="020B0600000000000000" pitchFamily="50" charset="-128"/>
                          <a:ea typeface="HGPｺﾞｼｯｸM" panose="020B0600000000000000" pitchFamily="50" charset="-128"/>
                        </a:rPr>
                        <a:t>２</a:t>
                      </a:r>
                    </a:p>
                  </a:txBody>
                  <a:tcPr anchor="ctr">
                    <a:solidFill>
                      <a:srgbClr val="E9F1F5"/>
                    </a:solidFill>
                  </a:tcPr>
                </a:tc>
                <a:tc>
                  <a:txBody>
                    <a:bodyPr/>
                    <a:lstStyle/>
                    <a:p>
                      <a:pPr algn="ctr"/>
                      <a:r>
                        <a:rPr kumimoji="1" lang="en-US" altLang="ja-JP" sz="1050" dirty="0">
                          <a:latin typeface="HGPｺﾞｼｯｸM" panose="020B0600000000000000" pitchFamily="50" charset="-128"/>
                          <a:ea typeface="HGPｺﾞｼｯｸM" panose="020B0600000000000000" pitchFamily="50" charset="-128"/>
                        </a:rPr>
                        <a:t>1</a:t>
                      </a:r>
                      <a:r>
                        <a:rPr kumimoji="1" lang="ja-JP" altLang="en-US" sz="1050" dirty="0">
                          <a:latin typeface="HGPｺﾞｼｯｸM" panose="020B0600000000000000" pitchFamily="50" charset="-128"/>
                          <a:ea typeface="HGPｺﾞｼｯｸM" panose="020B0600000000000000" pitchFamily="50" charset="-128"/>
                        </a:rPr>
                        <a:t>月</a:t>
                      </a:r>
                      <a:r>
                        <a:rPr kumimoji="1" lang="en-US" altLang="ja-JP" sz="1050" dirty="0">
                          <a:latin typeface="HGPｺﾞｼｯｸM" panose="020B0600000000000000" pitchFamily="50" charset="-128"/>
                          <a:ea typeface="HGPｺﾞｼｯｸM" panose="020B0600000000000000" pitchFamily="50" charset="-128"/>
                        </a:rPr>
                        <a:t>19</a:t>
                      </a:r>
                      <a:r>
                        <a:rPr kumimoji="1" lang="ja-JP" altLang="en-US" sz="1050" dirty="0">
                          <a:latin typeface="HGPｺﾞｼｯｸM" panose="020B0600000000000000" pitchFamily="50" charset="-128"/>
                          <a:ea typeface="HGPｺﾞｼｯｸM" panose="020B0600000000000000" pitchFamily="50" charset="-128"/>
                        </a:rPr>
                        <a:t>日（</a:t>
                      </a:r>
                      <a:r>
                        <a:rPr kumimoji="1" lang="ja-JP" altLang="en-US" sz="1050" dirty="0">
                          <a:solidFill>
                            <a:srgbClr val="FF0000"/>
                          </a:solidFill>
                          <a:latin typeface="HGPｺﾞｼｯｸM" panose="020B0600000000000000" pitchFamily="50" charset="-128"/>
                          <a:ea typeface="HGPｺﾞｼｯｸM" panose="020B0600000000000000" pitchFamily="50" charset="-128"/>
                        </a:rPr>
                        <a:t>日</a:t>
                      </a:r>
                      <a:r>
                        <a:rPr kumimoji="1" lang="ja-JP" altLang="en-US" sz="1050" dirty="0">
                          <a:latin typeface="HGPｺﾞｼｯｸM" panose="020B0600000000000000" pitchFamily="50" charset="-128"/>
                          <a:ea typeface="HGPｺﾞｼｯｸM" panose="020B0600000000000000" pitchFamily="50" charset="-128"/>
                        </a:rPr>
                        <a:t>）</a:t>
                      </a:r>
                      <a:endParaRPr kumimoji="1" lang="en-US" altLang="ja-JP" sz="1050" dirty="0">
                        <a:latin typeface="HGPｺﾞｼｯｸM" panose="020B0600000000000000" pitchFamily="50" charset="-128"/>
                        <a:ea typeface="HGPｺﾞｼｯｸM" panose="020B0600000000000000" pitchFamily="50" charset="-128"/>
                      </a:endParaRPr>
                    </a:p>
                    <a:p>
                      <a:pPr algn="ctr"/>
                      <a:r>
                        <a:rPr kumimoji="1" lang="en-US" altLang="ja-JP" sz="1050" dirty="0">
                          <a:latin typeface="HGPｺﾞｼｯｸM" panose="020B0600000000000000" pitchFamily="50" charset="-128"/>
                          <a:ea typeface="HGPｺﾞｼｯｸM" panose="020B0600000000000000" pitchFamily="50" charset="-128"/>
                        </a:rPr>
                        <a:t>9:00</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14:00</a:t>
                      </a:r>
                      <a:endParaRPr kumimoji="1" lang="ja-JP" altLang="en-US" sz="1050" dirty="0">
                        <a:latin typeface="HGPｺﾞｼｯｸM" panose="020B0600000000000000" pitchFamily="50" charset="-128"/>
                        <a:ea typeface="HGPｺﾞｼｯｸM" panose="020B0600000000000000" pitchFamily="50" charset="-128"/>
                      </a:endParaRPr>
                    </a:p>
                  </a:txBody>
                  <a:tcPr anchor="ctr">
                    <a:solidFill>
                      <a:srgbClr val="E9F1F5"/>
                    </a:solidFill>
                  </a:tcPr>
                </a:tc>
                <a:tc>
                  <a:txBody>
                    <a:bodyPr/>
                    <a:lstStyle/>
                    <a:p>
                      <a:r>
                        <a:rPr kumimoji="1" lang="en-US" altLang="ja-JP" sz="1050" dirty="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模擬試験（第２回）</a:t>
                      </a:r>
                      <a:r>
                        <a:rPr kumimoji="1" lang="en-US" altLang="ja-JP" sz="1050" dirty="0">
                          <a:latin typeface="HGPｺﾞｼｯｸM" panose="020B0600000000000000" pitchFamily="50" charset="-128"/>
                          <a:ea typeface="HGPｺﾞｼｯｸM" panose="020B0600000000000000" pitchFamily="50" charset="-128"/>
                        </a:rPr>
                        <a:t>】</a:t>
                      </a:r>
                    </a:p>
                    <a:p>
                      <a:r>
                        <a:rPr kumimoji="1" lang="ja-JP" altLang="en-US" sz="1050" dirty="0">
                          <a:latin typeface="HGPｺﾞｼｯｸM" panose="020B0600000000000000" pitchFamily="50" charset="-128"/>
                          <a:ea typeface="HGPｺﾞｼｯｸM" panose="020B0600000000000000" pitchFamily="50" charset="-128"/>
                        </a:rPr>
                        <a:t>・試験説明</a:t>
                      </a:r>
                      <a:endParaRPr kumimoji="1" lang="en-US" altLang="ja-JP" sz="1050" dirty="0">
                        <a:latin typeface="HGPｺﾞｼｯｸM" panose="020B0600000000000000" pitchFamily="50" charset="-128"/>
                        <a:ea typeface="HGPｺﾞｼｯｸM" panose="020B0600000000000000" pitchFamily="50" charset="-128"/>
                      </a:endParaRPr>
                    </a:p>
                    <a:p>
                      <a:r>
                        <a:rPr kumimoji="1" lang="ja-JP" altLang="en-US" sz="1050" dirty="0">
                          <a:latin typeface="HGPｺﾞｼｯｸM" panose="020B0600000000000000" pitchFamily="50" charset="-128"/>
                          <a:ea typeface="HGPｺﾞｼｯｸM" panose="020B0600000000000000" pitchFamily="50" charset="-128"/>
                        </a:rPr>
                        <a:t>・練習時間（線種設定、画層管理、寸法設定 等）</a:t>
                      </a:r>
                      <a:endParaRPr kumimoji="1" lang="en-US" altLang="ja-JP" sz="1050" dirty="0">
                        <a:latin typeface="HGPｺﾞｼｯｸM" panose="020B0600000000000000" pitchFamily="50" charset="-128"/>
                        <a:ea typeface="HGPｺﾞｼｯｸM" panose="020B0600000000000000" pitchFamily="50" charset="-128"/>
                      </a:endParaRPr>
                    </a:p>
                    <a:p>
                      <a:r>
                        <a:rPr kumimoji="1" lang="ja-JP" altLang="en-US" sz="1050" dirty="0">
                          <a:latin typeface="HGPｺﾞｼｯｸM" panose="020B0600000000000000" pitchFamily="50" charset="-128"/>
                          <a:ea typeface="HGPｺﾞｼｯｸM" panose="020B0600000000000000" pitchFamily="50" charset="-128"/>
                        </a:rPr>
                        <a:t>・試験作業時間</a:t>
                      </a:r>
                      <a:endParaRPr kumimoji="1" lang="en-US" altLang="ja-JP" sz="1050" dirty="0">
                        <a:latin typeface="HGPｺﾞｼｯｸM" panose="020B0600000000000000" pitchFamily="50" charset="-128"/>
                        <a:ea typeface="HGPｺﾞｼｯｸM" panose="020B0600000000000000" pitchFamily="50" charset="-128"/>
                      </a:endParaRPr>
                    </a:p>
                    <a:p>
                      <a:pPr marL="0" indent="85725"/>
                      <a:r>
                        <a:rPr kumimoji="1" lang="en-US" altLang="ja-JP" sz="1050" dirty="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途中休憩（</a:t>
                      </a:r>
                      <a:r>
                        <a:rPr kumimoji="1" lang="en-US" altLang="ja-JP" sz="1050" dirty="0">
                          <a:latin typeface="HGPｺﾞｼｯｸM" panose="020B0600000000000000" pitchFamily="50" charset="-128"/>
                          <a:ea typeface="HGPｺﾞｼｯｸM" panose="020B0600000000000000" pitchFamily="50" charset="-128"/>
                        </a:rPr>
                        <a:t>10</a:t>
                      </a:r>
                      <a:r>
                        <a:rPr kumimoji="1" lang="ja-JP" altLang="en-US" sz="1050" dirty="0">
                          <a:latin typeface="HGPｺﾞｼｯｸM" panose="020B0600000000000000" pitchFamily="50" charset="-128"/>
                          <a:ea typeface="HGPｺﾞｼｯｸM" panose="020B0600000000000000" pitchFamily="50" charset="-128"/>
                        </a:rPr>
                        <a:t>分間）を除き、本試験と同じスタイルで実施します。</a:t>
                      </a:r>
                      <a:endParaRPr kumimoji="1" lang="en-US" altLang="ja-JP" sz="1050" dirty="0">
                        <a:latin typeface="HGPｺﾞｼｯｸM" panose="020B0600000000000000" pitchFamily="50" charset="-128"/>
                        <a:ea typeface="HGPｺﾞｼｯｸM" panose="020B0600000000000000" pitchFamily="50" charset="-128"/>
                      </a:endParaRPr>
                    </a:p>
                    <a:p>
                      <a:r>
                        <a:rPr kumimoji="1" lang="ja-JP" altLang="en-US" sz="1050" dirty="0">
                          <a:latin typeface="HGPｺﾞｼｯｸM" panose="020B0600000000000000" pitchFamily="50" charset="-128"/>
                          <a:ea typeface="HGPｺﾞｼｯｸM" panose="020B0600000000000000" pitchFamily="50" charset="-128"/>
                        </a:rPr>
                        <a:t>・出図、講評</a:t>
                      </a:r>
                    </a:p>
                  </a:txBody>
                  <a:tcPr>
                    <a:solidFill>
                      <a:srgbClr val="E9F1F5"/>
                    </a:solidFill>
                  </a:tcPr>
                </a:tc>
                <a:extLst>
                  <a:ext uri="{0D108BD9-81ED-4DB2-BD59-A6C34878D82A}">
                    <a16:rowId xmlns:a16="http://schemas.microsoft.com/office/drawing/2014/main" val="443064837"/>
                  </a:ext>
                </a:extLst>
              </a:tr>
            </a:tbl>
          </a:graphicData>
        </a:graphic>
      </p:graphicFrame>
      <p:pic>
        <p:nvPicPr>
          <p:cNvPr id="7" name="Picture 3">
            <a:extLst>
              <a:ext uri="{FF2B5EF4-FFF2-40B4-BE49-F238E27FC236}">
                <a16:creationId xmlns:a16="http://schemas.microsoft.com/office/drawing/2014/main" id="{081C8B28-F6AC-4D4C-BEA6-08B5127DA4E7}"/>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89240" y="3787352"/>
            <a:ext cx="919163"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AC28D63A-F918-4DBA-B704-2149A560C69B}"/>
              </a:ext>
            </a:extLst>
          </p:cNvPr>
          <p:cNvSpPr>
            <a:spLocks noChangeArrowheads="1"/>
          </p:cNvSpPr>
          <p:nvPr/>
        </p:nvSpPr>
        <p:spPr bwMode="auto">
          <a:xfrm>
            <a:off x="0" y="9721671"/>
            <a:ext cx="6858000" cy="184328"/>
          </a:xfrm>
          <a:prstGeom prst="rect">
            <a:avLst/>
          </a:prstGeom>
          <a:solidFill>
            <a:srgbClr val="6699FF"/>
          </a:solidFill>
          <a:ln>
            <a:noFill/>
          </a:ln>
        </p:spPr>
        <p:txBody>
          <a:bodyPr vert="horz" wrap="square" lIns="74295" tIns="8890" rIns="74295" bIns="8890" numCol="1" anchor="t" anchorCtr="0" compatLnSpc="1">
            <a:prstTxWarp prst="textNoShape">
              <a:avLst/>
            </a:prstTxWarp>
          </a:bodyPr>
          <a:lstStyle/>
          <a:p>
            <a:endParaRPr lang="ja-JP" altLang="en-US"/>
          </a:p>
        </p:txBody>
      </p:sp>
      <p:pic>
        <p:nvPicPr>
          <p:cNvPr id="4" name="図 3">
            <a:extLst>
              <a:ext uri="{FF2B5EF4-FFF2-40B4-BE49-F238E27FC236}">
                <a16:creationId xmlns:a16="http://schemas.microsoft.com/office/drawing/2014/main" id="{59389E58-24E7-416E-ADE0-9C7B1981225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592" t="1665" r="4731" b="52542"/>
          <a:stretch/>
        </p:blipFill>
        <p:spPr>
          <a:xfrm>
            <a:off x="3284984" y="5961112"/>
            <a:ext cx="3582540" cy="2586995"/>
          </a:xfrm>
          <a:prstGeom prst="rect">
            <a:avLst/>
          </a:prstGeom>
        </p:spPr>
      </p:pic>
    </p:spTree>
    <p:extLst>
      <p:ext uri="{BB962C8B-B14F-4D97-AF65-F5344CB8AC3E}">
        <p14:creationId xmlns:p14="http://schemas.microsoft.com/office/powerpoint/2010/main" val="40200078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3992</TotalTime>
  <Words>682</Words>
  <Application>Microsoft Office PowerPoint</Application>
  <PresentationFormat>A4 210 x 297 mm</PresentationFormat>
  <Paragraphs>81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ＤＦＰ中太丸ゴシック体</vt:lpstr>
      <vt:lpstr>HGPｺﾞｼｯｸM</vt:lpstr>
      <vt:lpstr>HGP創英角ｺﾞｼｯｸUB</vt:lpstr>
      <vt:lpstr>HGP平成丸ｺﾞｼｯｸ体W4</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step</dc:creator>
  <cp:lastModifiedBy>島田 正之</cp:lastModifiedBy>
  <cp:revision>219</cp:revision>
  <cp:lastPrinted>2024-11-14T06:43:26Z</cp:lastPrinted>
  <dcterms:created xsi:type="dcterms:W3CDTF">2013-03-24T04:27:49Z</dcterms:created>
  <dcterms:modified xsi:type="dcterms:W3CDTF">2024-11-20T23:23:06Z</dcterms:modified>
</cp:coreProperties>
</file>